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handoutMasterIdLst>
    <p:handoutMasterId r:id="rId60"/>
  </p:handoutMasterIdLst>
  <p:sldIdLst>
    <p:sldId id="335" r:id="rId2"/>
    <p:sldId id="321" r:id="rId3"/>
    <p:sldId id="312" r:id="rId4"/>
    <p:sldId id="322" r:id="rId5"/>
    <p:sldId id="315" r:id="rId6"/>
    <p:sldId id="336" r:id="rId7"/>
    <p:sldId id="314" r:id="rId8"/>
    <p:sldId id="319" r:id="rId9"/>
    <p:sldId id="260" r:id="rId10"/>
    <p:sldId id="323" r:id="rId11"/>
    <p:sldId id="324" r:id="rId12"/>
    <p:sldId id="316" r:id="rId13"/>
    <p:sldId id="339" r:id="rId14"/>
    <p:sldId id="334" r:id="rId15"/>
    <p:sldId id="332" r:id="rId16"/>
    <p:sldId id="331" r:id="rId17"/>
    <p:sldId id="330" r:id="rId18"/>
    <p:sldId id="349" r:id="rId19"/>
    <p:sldId id="317" r:id="rId20"/>
    <p:sldId id="376" r:id="rId21"/>
    <p:sldId id="313" r:id="rId22"/>
    <p:sldId id="377" r:id="rId23"/>
    <p:sldId id="343" r:id="rId24"/>
    <p:sldId id="350" r:id="rId25"/>
    <p:sldId id="342" r:id="rId26"/>
    <p:sldId id="375" r:id="rId27"/>
    <p:sldId id="356" r:id="rId28"/>
    <p:sldId id="333" r:id="rId29"/>
    <p:sldId id="357" r:id="rId30"/>
    <p:sldId id="345" r:id="rId31"/>
    <p:sldId id="346" r:id="rId32"/>
    <p:sldId id="347" r:id="rId33"/>
    <p:sldId id="351" r:id="rId34"/>
    <p:sldId id="352" r:id="rId35"/>
    <p:sldId id="354" r:id="rId36"/>
    <p:sldId id="353" r:id="rId37"/>
    <p:sldId id="344" r:id="rId38"/>
    <p:sldId id="320" r:id="rId39"/>
    <p:sldId id="326" r:id="rId40"/>
    <p:sldId id="365" r:id="rId41"/>
    <p:sldId id="363" r:id="rId42"/>
    <p:sldId id="378" r:id="rId43"/>
    <p:sldId id="360" r:id="rId44"/>
    <p:sldId id="361" r:id="rId45"/>
    <p:sldId id="364" r:id="rId46"/>
    <p:sldId id="366" r:id="rId47"/>
    <p:sldId id="369" r:id="rId48"/>
    <p:sldId id="362" r:id="rId49"/>
    <p:sldId id="370" r:id="rId50"/>
    <p:sldId id="368" r:id="rId51"/>
    <p:sldId id="359" r:id="rId52"/>
    <p:sldId id="373" r:id="rId53"/>
    <p:sldId id="325" r:id="rId54"/>
    <p:sldId id="374" r:id="rId55"/>
    <p:sldId id="327" r:id="rId56"/>
    <p:sldId id="367" r:id="rId57"/>
    <p:sldId id="379" r:id="rId5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ton Tong" initials="KT" lastIdx="15" clrIdx="0">
    <p:extLst>
      <p:ext uri="{19B8F6BF-5375-455C-9EA6-DF929625EA0E}">
        <p15:presenceInfo xmlns:p15="http://schemas.microsoft.com/office/powerpoint/2012/main" userId="72a96362c07e04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66" d="100"/>
          <a:sy n="66" d="100"/>
        </p:scale>
        <p:origin x="10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4845953-ED56-4BA5-A409-2AB7DB104A0C}" type="datetimeFigureOut">
              <a:rPr lang="en-US" smtClean="0"/>
              <a:t>02/09/2023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F53B546-EE09-4178-AFE1-A7144AAF0958}" type="slidenum">
              <a:rPr lang="en-US" smtClean="0"/>
              <a:t>‹#›</a:t>
            </a:fld>
            <a:endParaRPr lang="en-US"/>
          </a:p>
        </p:txBody>
      </p:sp>
    </p:spTree>
    <p:extLst>
      <p:ext uri="{BB962C8B-B14F-4D97-AF65-F5344CB8AC3E}">
        <p14:creationId xmlns:p14="http://schemas.microsoft.com/office/powerpoint/2010/main" val="3642718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0B5EE3EF-9ACF-4F52-9827-83B5424FD93D}" type="datetimeFigureOut">
              <a:rPr lang="en-US" smtClean="0"/>
              <a:t>02/09/2023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F84F21F2-76C3-4F9F-B5DB-BBDA09F8A4C9}" type="slidenum">
              <a:rPr lang="en-US" smtClean="0"/>
              <a:t>‹#›</a:t>
            </a:fld>
            <a:endParaRPr lang="en-US"/>
          </a:p>
        </p:txBody>
      </p:sp>
    </p:spTree>
    <p:extLst>
      <p:ext uri="{BB962C8B-B14F-4D97-AF65-F5344CB8AC3E}">
        <p14:creationId xmlns:p14="http://schemas.microsoft.com/office/powerpoint/2010/main" val="70528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F21F2-76C3-4F9F-B5DB-BBDA09F8A4C9}" type="slidenum">
              <a:rPr lang="en-US" smtClean="0"/>
              <a:t>16</a:t>
            </a:fld>
            <a:endParaRPr lang="en-US"/>
          </a:p>
        </p:txBody>
      </p:sp>
    </p:spTree>
    <p:extLst>
      <p:ext uri="{BB962C8B-B14F-4D97-AF65-F5344CB8AC3E}">
        <p14:creationId xmlns:p14="http://schemas.microsoft.com/office/powerpoint/2010/main" val="95117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84F21F2-76C3-4F9F-B5DB-BBDA09F8A4C9}" type="slidenum">
              <a:rPr lang="en-US" smtClean="0"/>
              <a:t>41</a:t>
            </a:fld>
            <a:endParaRPr lang="en-US"/>
          </a:p>
        </p:txBody>
      </p:sp>
    </p:spTree>
    <p:extLst>
      <p:ext uri="{BB962C8B-B14F-4D97-AF65-F5344CB8AC3E}">
        <p14:creationId xmlns:p14="http://schemas.microsoft.com/office/powerpoint/2010/main" val="389122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84F21F2-76C3-4F9F-B5DB-BBDA09F8A4C9}" type="slidenum">
              <a:rPr lang="en-US" smtClean="0"/>
              <a:t>42</a:t>
            </a:fld>
            <a:endParaRPr lang="en-US"/>
          </a:p>
        </p:txBody>
      </p:sp>
    </p:spTree>
    <p:extLst>
      <p:ext uri="{BB962C8B-B14F-4D97-AF65-F5344CB8AC3E}">
        <p14:creationId xmlns:p14="http://schemas.microsoft.com/office/powerpoint/2010/main" val="253670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F21F2-76C3-4F9F-B5DB-BBDA09F8A4C9}" type="slidenum">
              <a:rPr lang="en-US" smtClean="0"/>
              <a:t>50</a:t>
            </a:fld>
            <a:endParaRPr lang="en-US"/>
          </a:p>
        </p:txBody>
      </p:sp>
    </p:spTree>
    <p:extLst>
      <p:ext uri="{BB962C8B-B14F-4D97-AF65-F5344CB8AC3E}">
        <p14:creationId xmlns:p14="http://schemas.microsoft.com/office/powerpoint/2010/main" val="71222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84F21F2-76C3-4F9F-B5DB-BBDA09F8A4C9}" type="slidenum">
              <a:rPr lang="en-US" smtClean="0"/>
              <a:t>56</a:t>
            </a:fld>
            <a:endParaRPr lang="en-US"/>
          </a:p>
        </p:txBody>
      </p:sp>
    </p:spTree>
    <p:extLst>
      <p:ext uri="{BB962C8B-B14F-4D97-AF65-F5344CB8AC3E}">
        <p14:creationId xmlns:p14="http://schemas.microsoft.com/office/powerpoint/2010/main" val="366975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D840328-DF54-4BC3-BB72-EFC81E462025}" type="datetime1">
              <a:rPr lang="en-US" smtClean="0"/>
              <a:t>02/09/2023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1</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253F2-E791-4581-B6CB-E6DB90A9A73F}"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27610-8B78-42F4-876C-0E398E022EC8}"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32660-6629-45A0-B290-77212D38D077}"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6D106-E1AF-4DD6-AFBD-38031DFD47E7}"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527774-A233-43F2-A292-533A074A3087}" type="datetime1">
              <a:rPr lang="en-US" smtClean="0"/>
              <a:t>02/09/2023</a:t>
            </a:fld>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15125B-2023-4B37-B11C-4302A67BAAB2}" type="datetime1">
              <a:rPr lang="en-US" smtClean="0"/>
              <a:t>02/09/2023</a:t>
            </a:fld>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9A135-C462-4815-9937-688DC725105E}" type="datetime1">
              <a:rPr lang="en-US" smtClean="0"/>
              <a:t>02/09/2023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0053F-3489-41BF-A108-2B72A49F03BC}" type="datetime1">
              <a:rPr lang="en-US" smtClean="0"/>
              <a:t>02/09/2023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7E0-4C6D-4DCE-B4BB-F71AE2C8F184}" type="datetime1">
              <a:rPr lang="en-US" smtClean="0"/>
              <a:t>02/09/2023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4758B-3BDC-4A3C-8499-9571FE3422AA}" type="datetime1">
              <a:rPr lang="en-US" smtClean="0"/>
              <a:t>02/09/2023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1F23D6-748E-4D06-AD36-1229273A170F}"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950850-9C9C-44CC-8579-CB3C38EA6238}" type="datetime1">
              <a:rPr lang="en-US" smtClean="0"/>
              <a:t>02/09/2023</a:t>
            </a:fld>
            <a:endParaRPr lang="en-US" dirty="0"/>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3567E3-EFA4-4103-AC0D-0CD75822355D}" type="datetime1">
              <a:rPr lang="en-US" smtClean="0"/>
              <a:t>02/09/2023</a:t>
            </a:fld>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B392C-A813-44A4-8749-254D44A8DAA4}" type="datetime1">
              <a:rPr lang="en-US" smtClean="0"/>
              <a:t>02/09/2023</a:t>
            </a:fld>
            <a:endParaRPr lang="en-US" dirty="0"/>
          </a:p>
        </p:txBody>
      </p:sp>
      <p:sp>
        <p:nvSpPr>
          <p:cNvPr id="3" name="Footer Placeholder 2"/>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28929-9234-4C4A-9C4D-C67A75003886}"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C3B13E-E11B-4A1A-86BF-3AD8F6B5A05B}" type="datetime1">
              <a:rPr lang="en-US" smtClean="0"/>
              <a:t>02/09/2023</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BCFFE2-83BF-42F3-921F-D404E2A4DF08}" type="datetime1">
              <a:rPr lang="en-US" smtClean="0"/>
              <a:t>02/09/2023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1</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ECCB-80A2-1FD2-23B5-FAAFE1464847}"/>
              </a:ext>
            </a:extLst>
          </p:cNvPr>
          <p:cNvSpPr>
            <a:spLocks noGrp="1"/>
          </p:cNvSpPr>
          <p:nvPr>
            <p:ph type="ctrTitle"/>
          </p:nvPr>
        </p:nvSpPr>
        <p:spPr>
          <a:xfrm>
            <a:off x="1058995" y="1843620"/>
            <a:ext cx="9634329" cy="2387600"/>
          </a:xfrm>
        </p:spPr>
        <p:txBody>
          <a:bodyPr>
            <a:normAutofit fontScale="90000"/>
          </a:bodyPr>
          <a:lstStyle/>
          <a:p>
            <a:pPr algn="ctr"/>
            <a:r>
              <a:rPr lang="en-US" b="1" dirty="0">
                <a:solidFill>
                  <a:schemeClr val="bg1"/>
                </a:solidFill>
                <a:latin typeface="Calibri" panose="020F0502020204030204" pitchFamily="34" charset="0"/>
                <a:cs typeface="Calibri" panose="020F0502020204030204" pitchFamily="34" charset="0"/>
              </a:rPr>
              <a:t>AN INTERACTIVE SEMINAR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FOR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SENIORS AND THEIR FAMILY 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0AC2F21-DAC9-928E-1431-DD931C055E61}"/>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C1185314-8E00-9111-9977-20E2B2DB57E3}"/>
              </a:ext>
            </a:extLst>
          </p:cNvPr>
          <p:cNvSpPr>
            <a:spLocks noGrp="1"/>
          </p:cNvSpPr>
          <p:nvPr>
            <p:ph type="sldNum" sz="quarter" idx="12"/>
          </p:nvPr>
        </p:nvSpPr>
        <p:spPr>
          <a:xfrm>
            <a:off x="10693324" y="5941141"/>
            <a:ext cx="771089" cy="365125"/>
          </a:xfrm>
        </p:spPr>
        <p:txBody>
          <a:bodyPr/>
          <a:lstStyle/>
          <a:p>
            <a:fld id="{6D22F896-40B5-4ADD-8801-0D06FADFA095}" type="slidenum">
              <a:rPr lang="en-US" sz="2400" smtClean="0">
                <a:solidFill>
                  <a:schemeClr val="bg1"/>
                </a:solidFill>
              </a:rPr>
              <a:t>1</a:t>
            </a:fld>
            <a:endParaRPr lang="en-US" sz="2400" dirty="0">
              <a:solidFill>
                <a:schemeClr val="bg1"/>
              </a:solidFill>
            </a:endParaRPr>
          </a:p>
        </p:txBody>
      </p:sp>
    </p:spTree>
    <p:extLst>
      <p:ext uri="{BB962C8B-B14F-4D97-AF65-F5344CB8AC3E}">
        <p14:creationId xmlns:p14="http://schemas.microsoft.com/office/powerpoint/2010/main" val="155719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B0BD49-54BC-527D-9DA3-DCF585C3CFB6}"/>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DE6E9022-308E-0F22-6FCA-3364E5054D1E}"/>
              </a:ext>
            </a:extLst>
          </p:cNvPr>
          <p:cNvSpPr>
            <a:spLocks noGrp="1"/>
          </p:cNvSpPr>
          <p:nvPr>
            <p:ph type="sldNum" sz="quarter" idx="12"/>
          </p:nvPr>
        </p:nvSpPr>
        <p:spPr>
          <a:xfrm>
            <a:off x="10665044" y="6001037"/>
            <a:ext cx="771089" cy="365125"/>
          </a:xfrm>
        </p:spPr>
        <p:txBody>
          <a:bodyPr/>
          <a:lstStyle/>
          <a:p>
            <a:fld id="{6D22F896-40B5-4ADD-8801-0D06FADFA095}" type="slidenum">
              <a:rPr lang="en-US" sz="2400" smtClean="0">
                <a:solidFill>
                  <a:schemeClr val="bg1"/>
                </a:solidFill>
              </a:rPr>
              <a:t>10</a:t>
            </a:fld>
            <a:endParaRPr lang="en-US" dirty="0">
              <a:solidFill>
                <a:schemeClr val="bg1"/>
              </a:solidFill>
            </a:endParaRPr>
          </a:p>
        </p:txBody>
      </p:sp>
      <p:sp>
        <p:nvSpPr>
          <p:cNvPr id="10" name="TextBox 9">
            <a:extLst>
              <a:ext uri="{FF2B5EF4-FFF2-40B4-BE49-F238E27FC236}">
                <a16:creationId xmlns:a16="http://schemas.microsoft.com/office/drawing/2014/main" id="{EA4B4106-B3D1-9309-80BE-6828794C1C35}"/>
              </a:ext>
            </a:extLst>
          </p:cNvPr>
          <p:cNvSpPr txBox="1"/>
          <p:nvPr/>
        </p:nvSpPr>
        <p:spPr>
          <a:xfrm flipH="1">
            <a:off x="711572" y="735955"/>
            <a:ext cx="6509035" cy="5447645"/>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CENTRAL THOUGHT: </a:t>
            </a:r>
          </a:p>
          <a:p>
            <a:endParaRPr lang="en-US" sz="3600" b="1"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“YOU CAN’T MOVE FORWARD </a:t>
            </a:r>
          </a:p>
          <a:p>
            <a:r>
              <a:rPr lang="en-US" sz="3600" b="1" dirty="0">
                <a:solidFill>
                  <a:schemeClr val="bg1"/>
                </a:solidFill>
                <a:latin typeface="Calibri" panose="020F0502020204030204" pitchFamily="34" charset="0"/>
                <a:cs typeface="Calibri" panose="020F0502020204030204" pitchFamily="34" charset="0"/>
              </a:rPr>
              <a:t>  UNTIL YOU RESOLVE THE PAST.</a:t>
            </a:r>
          </a:p>
          <a:p>
            <a:endParaRPr lang="en-US" sz="2000" b="1"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“Leave your gift there before the </a:t>
            </a:r>
          </a:p>
          <a:p>
            <a:r>
              <a:rPr lang="en-US" sz="3600" b="1" dirty="0">
                <a:solidFill>
                  <a:schemeClr val="bg1"/>
                </a:solidFill>
                <a:latin typeface="Calibri" panose="020F0502020204030204" pitchFamily="34" charset="0"/>
                <a:cs typeface="Calibri" panose="020F0502020204030204" pitchFamily="34" charset="0"/>
              </a:rPr>
              <a:t>  altar, and go your way. First be </a:t>
            </a:r>
          </a:p>
          <a:p>
            <a:r>
              <a:rPr lang="en-US" sz="3600" b="1" dirty="0">
                <a:solidFill>
                  <a:schemeClr val="bg1"/>
                </a:solidFill>
                <a:latin typeface="Calibri" panose="020F0502020204030204" pitchFamily="34" charset="0"/>
                <a:cs typeface="Calibri" panose="020F0502020204030204" pitchFamily="34" charset="0"/>
              </a:rPr>
              <a:t>  reconciled to your brother, and </a:t>
            </a:r>
          </a:p>
          <a:p>
            <a:r>
              <a:rPr lang="en-US" sz="3600" b="1" dirty="0">
                <a:solidFill>
                  <a:schemeClr val="bg1"/>
                </a:solidFill>
                <a:latin typeface="Calibri" panose="020F0502020204030204" pitchFamily="34" charset="0"/>
                <a:cs typeface="Calibri" panose="020F0502020204030204" pitchFamily="34" charset="0"/>
              </a:rPr>
              <a:t>  then come and offer your gift”   </a:t>
            </a:r>
          </a:p>
          <a:p>
            <a:r>
              <a:rPr lang="en-US" sz="3600" b="1" dirty="0">
                <a:solidFill>
                  <a:schemeClr val="bg1"/>
                </a:solidFill>
                <a:latin typeface="Calibri" panose="020F0502020204030204" pitchFamily="34" charset="0"/>
                <a:cs typeface="Calibri" panose="020F0502020204030204" pitchFamily="34" charset="0"/>
              </a:rPr>
              <a:t>                          (Matthew 5:24).</a:t>
            </a:r>
            <a:endParaRPr lang="en-US" sz="3200" b="1" dirty="0">
              <a:solidFill>
                <a:schemeClr val="bg1"/>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CBAF615B-DDF3-279A-26E8-3677AA1F3648}"/>
              </a:ext>
            </a:extLst>
          </p:cNvPr>
          <p:cNvPicPr>
            <a:picLocks noChangeAspect="1"/>
          </p:cNvPicPr>
          <p:nvPr/>
        </p:nvPicPr>
        <p:blipFill>
          <a:blip r:embed="rId2"/>
          <a:stretch>
            <a:fillRect/>
          </a:stretch>
        </p:blipFill>
        <p:spPr>
          <a:xfrm>
            <a:off x="7708528" y="1365359"/>
            <a:ext cx="3771900" cy="4400550"/>
          </a:xfrm>
          <a:prstGeom prst="rect">
            <a:avLst/>
          </a:prstGeom>
        </p:spPr>
      </p:pic>
    </p:spTree>
    <p:extLst>
      <p:ext uri="{BB962C8B-B14F-4D97-AF65-F5344CB8AC3E}">
        <p14:creationId xmlns:p14="http://schemas.microsoft.com/office/powerpoint/2010/main" val="51660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6A2265-A1F6-4A80-C3C1-907D8D4398B7}"/>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F5822C85-AA16-F566-601A-A1A706573EF0}"/>
              </a:ext>
            </a:extLst>
          </p:cNvPr>
          <p:cNvSpPr>
            <a:spLocks noGrp="1"/>
          </p:cNvSpPr>
          <p:nvPr>
            <p:ph type="sldNum" sz="quarter" idx="12"/>
          </p:nvPr>
        </p:nvSpPr>
        <p:spPr>
          <a:xfrm>
            <a:off x="10758102" y="5883275"/>
            <a:ext cx="771089" cy="365125"/>
          </a:xfrm>
        </p:spPr>
        <p:txBody>
          <a:bodyPr/>
          <a:lstStyle/>
          <a:p>
            <a:fld id="{6D22F896-40B5-4ADD-8801-0D06FADFA095}" type="slidenum">
              <a:rPr lang="en-US" sz="2400" smtClean="0">
                <a:solidFill>
                  <a:schemeClr val="bg1"/>
                </a:solidFill>
              </a:rPr>
              <a:t>11</a:t>
            </a:fld>
            <a:endParaRPr lang="en-US" dirty="0">
              <a:solidFill>
                <a:schemeClr val="bg1"/>
              </a:solidFill>
            </a:endParaRPr>
          </a:p>
        </p:txBody>
      </p:sp>
      <p:sp>
        <p:nvSpPr>
          <p:cNvPr id="7" name="TextBox 6">
            <a:extLst>
              <a:ext uri="{FF2B5EF4-FFF2-40B4-BE49-F238E27FC236}">
                <a16:creationId xmlns:a16="http://schemas.microsoft.com/office/drawing/2014/main" id="{28AC2066-198E-425B-D34D-89C620103A17}"/>
              </a:ext>
            </a:extLst>
          </p:cNvPr>
          <p:cNvSpPr txBox="1"/>
          <p:nvPr/>
        </p:nvSpPr>
        <p:spPr>
          <a:xfrm rot="10800000" flipV="1">
            <a:off x="777159" y="998919"/>
            <a:ext cx="10637682" cy="4031873"/>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OUR INTERACTIVE TOPICS:</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I.  FACING THE DEMANDS OF FAMILY MEMBERS</a:t>
            </a:r>
          </a:p>
          <a:p>
            <a:r>
              <a:rPr lang="en-US" sz="32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II.  FACING THE DIMINISHING SPIRITUAL INFLUENCE OVER </a:t>
            </a:r>
          </a:p>
          <a:p>
            <a:r>
              <a:rPr lang="en-US" sz="3200" b="1" dirty="0">
                <a:solidFill>
                  <a:schemeClr val="bg1"/>
                </a:solidFill>
                <a:latin typeface="Calibri" panose="020F0502020204030204" pitchFamily="34" charset="0"/>
                <a:cs typeface="Calibri" panose="020F0502020204030204" pitchFamily="34" charset="0"/>
              </a:rPr>
              <a:t>      OUR FAMILY MEMBERS  </a:t>
            </a:r>
          </a:p>
          <a:p>
            <a:r>
              <a:rPr lang="en-US" sz="32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III.  FACING THE DREADED DAY IN OUR OWN LIVES </a:t>
            </a:r>
          </a:p>
        </p:txBody>
      </p:sp>
    </p:spTree>
    <p:extLst>
      <p:ext uri="{BB962C8B-B14F-4D97-AF65-F5344CB8AC3E}">
        <p14:creationId xmlns:p14="http://schemas.microsoft.com/office/powerpoint/2010/main" val="368862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6481EE-4E07-DE26-A821-E239315B4BDE}"/>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6AC787C1-28C1-A016-D202-FC5BE131CD39}"/>
              </a:ext>
            </a:extLst>
          </p:cNvPr>
          <p:cNvSpPr>
            <a:spLocks noGrp="1"/>
          </p:cNvSpPr>
          <p:nvPr>
            <p:ph type="sldNum" sz="quarter" idx="12"/>
          </p:nvPr>
        </p:nvSpPr>
        <p:spPr>
          <a:xfrm>
            <a:off x="10665044" y="5842460"/>
            <a:ext cx="771089" cy="365125"/>
          </a:xfrm>
        </p:spPr>
        <p:txBody>
          <a:bodyPr/>
          <a:lstStyle/>
          <a:p>
            <a:fld id="{6D22F896-40B5-4ADD-8801-0D06FADFA095}" type="slidenum">
              <a:rPr lang="en-US" sz="2400" smtClean="0">
                <a:solidFill>
                  <a:schemeClr val="bg1"/>
                </a:solidFill>
              </a:rPr>
              <a:t>12</a:t>
            </a:fld>
            <a:endParaRPr lang="en-US" dirty="0">
              <a:solidFill>
                <a:schemeClr val="bg1"/>
              </a:solidFill>
            </a:endParaRPr>
          </a:p>
        </p:txBody>
      </p:sp>
      <p:sp>
        <p:nvSpPr>
          <p:cNvPr id="3" name="TextBox 2">
            <a:extLst>
              <a:ext uri="{FF2B5EF4-FFF2-40B4-BE49-F238E27FC236}">
                <a16:creationId xmlns:a16="http://schemas.microsoft.com/office/drawing/2014/main" id="{DC424CCE-D402-2F52-19AA-1B983F99526C}"/>
              </a:ext>
            </a:extLst>
          </p:cNvPr>
          <p:cNvSpPr txBox="1"/>
          <p:nvPr/>
        </p:nvSpPr>
        <p:spPr>
          <a:xfrm>
            <a:off x="914950" y="989628"/>
            <a:ext cx="10720552" cy="4893647"/>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I.  DISCUSSION AND EXPLORATION:</a:t>
            </a:r>
          </a:p>
          <a:p>
            <a:pPr algn="ctr"/>
            <a:endParaRPr lang="en-US" sz="4000" b="1" dirty="0">
              <a:solidFill>
                <a:schemeClr val="bg1"/>
              </a:solidFill>
              <a:latin typeface="Calibri" panose="020F0502020204030204" pitchFamily="34" charset="0"/>
              <a:cs typeface="Calibri" panose="020F0502020204030204" pitchFamily="34" charset="0"/>
            </a:endParaRPr>
          </a:p>
          <a:p>
            <a:pPr algn="ctr"/>
            <a:r>
              <a:rPr lang="en-US" sz="4000" b="1" dirty="0">
                <a:solidFill>
                  <a:schemeClr val="bg1"/>
                </a:solidFill>
                <a:latin typeface="Calibri" panose="020F0502020204030204" pitchFamily="34" charset="0"/>
                <a:cs typeface="Calibri" panose="020F0502020204030204" pitchFamily="34" charset="0"/>
              </a:rPr>
              <a:t>FACING THE DEMANDS OF FAMILY MEMBERS</a:t>
            </a:r>
          </a:p>
          <a:p>
            <a:pPr algn="ctr"/>
            <a:r>
              <a:rPr lang="en-US" sz="4000" b="1" dirty="0">
                <a:solidFill>
                  <a:schemeClr val="bg1"/>
                </a:solidFill>
                <a:latin typeface="Calibri" panose="020F0502020204030204" pitchFamily="34" charset="0"/>
                <a:cs typeface="Calibri" panose="020F0502020204030204" pitchFamily="34" charset="0"/>
              </a:rPr>
              <a:t>(THE TYRANNY OF THE CELL PHONE)</a:t>
            </a:r>
          </a:p>
          <a:p>
            <a:pPr algn="ctr"/>
            <a:endParaRPr lang="en-US" sz="4000" b="1" dirty="0">
              <a:solidFill>
                <a:schemeClr val="bg1"/>
              </a:solidFill>
              <a:latin typeface="Calibri" panose="020F0502020204030204" pitchFamily="34" charset="0"/>
              <a:cs typeface="Calibri" panose="020F0502020204030204" pitchFamily="34" charset="0"/>
            </a:endParaRPr>
          </a:p>
          <a:p>
            <a:pPr algn="ctr"/>
            <a:endParaRPr lang="en-US" sz="4000" b="1" dirty="0">
              <a:solidFill>
                <a:schemeClr val="bg1"/>
              </a:solidFill>
              <a:latin typeface="Calibri" panose="020F0502020204030204" pitchFamily="34" charset="0"/>
              <a:cs typeface="Calibri" panose="020F0502020204030204" pitchFamily="34" charset="0"/>
            </a:endParaRPr>
          </a:p>
          <a:p>
            <a:endParaRPr lang="en-US" sz="2400" b="1" dirty="0">
              <a:solidFill>
                <a:schemeClr val="bg1"/>
              </a:solidFill>
              <a:latin typeface="Calibri" panose="020F0502020204030204" pitchFamily="34" charset="0"/>
              <a:cs typeface="Calibri" panose="020F0502020204030204" pitchFamily="34" charset="0"/>
            </a:endParaRPr>
          </a:p>
          <a:p>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6680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A81CCA-EA71-5019-F042-2A2D9654EF2C}"/>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1E2F8AB7-8EA8-9CE1-CC0D-C2C2C8D33F8D}"/>
              </a:ext>
            </a:extLst>
          </p:cNvPr>
          <p:cNvSpPr>
            <a:spLocks noGrp="1"/>
          </p:cNvSpPr>
          <p:nvPr>
            <p:ph type="sldNum" sz="quarter" idx="12"/>
          </p:nvPr>
        </p:nvSpPr>
        <p:spPr>
          <a:xfrm>
            <a:off x="10665044" y="5883275"/>
            <a:ext cx="771089" cy="365125"/>
          </a:xfrm>
        </p:spPr>
        <p:txBody>
          <a:bodyPr/>
          <a:lstStyle/>
          <a:p>
            <a:fld id="{6D22F896-40B5-4ADD-8801-0D06FADFA095}" type="slidenum">
              <a:rPr lang="en-US" sz="2400" smtClean="0">
                <a:solidFill>
                  <a:schemeClr val="bg1"/>
                </a:solidFill>
              </a:rPr>
              <a:t>13</a:t>
            </a:fld>
            <a:endParaRPr lang="en-US" dirty="0">
              <a:solidFill>
                <a:schemeClr val="bg1"/>
              </a:solidFill>
            </a:endParaRPr>
          </a:p>
        </p:txBody>
      </p:sp>
      <p:sp>
        <p:nvSpPr>
          <p:cNvPr id="12" name="TextBox 11">
            <a:extLst>
              <a:ext uri="{FF2B5EF4-FFF2-40B4-BE49-F238E27FC236}">
                <a16:creationId xmlns:a16="http://schemas.microsoft.com/office/drawing/2014/main" id="{D0A4AE59-DD28-D136-3BA6-88F60BB44882}"/>
              </a:ext>
            </a:extLst>
          </p:cNvPr>
          <p:cNvSpPr txBox="1"/>
          <p:nvPr/>
        </p:nvSpPr>
        <p:spPr>
          <a:xfrm>
            <a:off x="967830" y="757819"/>
            <a:ext cx="10468303" cy="5693866"/>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      My son tells me, “Dad, Don’t turn off your cell phone and carry your cell phone with you all the time! There could be an emergency and I can’t reach you!”</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When it pings, I feel like I have to read the text message. When it rings, I have to see if it is a number I recognize before I answer it. I check my emails on it and read the news while I am shopping with Ramona.</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To be honest, my life revolves around the cell phone. It’s the cell phone which controls my life. It’s the TYRANNY of the Cell Phone Caller! </a:t>
            </a:r>
          </a:p>
        </p:txBody>
      </p:sp>
    </p:spTree>
    <p:extLst>
      <p:ext uri="{BB962C8B-B14F-4D97-AF65-F5344CB8AC3E}">
        <p14:creationId xmlns:p14="http://schemas.microsoft.com/office/powerpoint/2010/main" val="335574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13BE9-F881-0438-BAF4-02094EEB06EC}"/>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0061A4-1124-6CDB-6783-C15C022221C9}"/>
              </a:ext>
            </a:extLst>
          </p:cNvPr>
          <p:cNvSpPr>
            <a:spLocks noGrp="1"/>
          </p:cNvSpPr>
          <p:nvPr>
            <p:ph type="sldNum" sz="quarter" idx="12"/>
          </p:nvPr>
        </p:nvSpPr>
        <p:spPr>
          <a:xfrm>
            <a:off x="10541792" y="5883275"/>
            <a:ext cx="771089" cy="365125"/>
          </a:xfrm>
        </p:spPr>
        <p:txBody>
          <a:bodyPr/>
          <a:lstStyle/>
          <a:p>
            <a:fld id="{6D22F896-40B5-4ADD-8801-0D06FADFA095}" type="slidenum">
              <a:rPr lang="en-US" sz="2400" smtClean="0">
                <a:solidFill>
                  <a:schemeClr val="bg1"/>
                </a:solidFill>
              </a:rPr>
              <a:t>14</a:t>
            </a:fld>
            <a:endParaRPr lang="en-US" sz="1600" dirty="0">
              <a:solidFill>
                <a:schemeClr val="bg1"/>
              </a:solidFill>
            </a:endParaRPr>
          </a:p>
        </p:txBody>
      </p:sp>
      <p:sp>
        <p:nvSpPr>
          <p:cNvPr id="6" name="TextBox 5">
            <a:extLst>
              <a:ext uri="{FF2B5EF4-FFF2-40B4-BE49-F238E27FC236}">
                <a16:creationId xmlns:a16="http://schemas.microsoft.com/office/drawing/2014/main" id="{A34EB00A-3394-53DE-5CA0-414D9D7E7DE1}"/>
              </a:ext>
            </a:extLst>
          </p:cNvPr>
          <p:cNvSpPr txBox="1"/>
          <p:nvPr/>
        </p:nvSpPr>
        <p:spPr>
          <a:xfrm rot="10386407" flipH="1" flipV="1">
            <a:off x="2271950" y="2134525"/>
            <a:ext cx="1077813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a:t>
            </a:r>
          </a:p>
        </p:txBody>
      </p:sp>
      <p:sp>
        <p:nvSpPr>
          <p:cNvPr id="7" name="TextBox 6">
            <a:extLst>
              <a:ext uri="{FF2B5EF4-FFF2-40B4-BE49-F238E27FC236}">
                <a16:creationId xmlns:a16="http://schemas.microsoft.com/office/drawing/2014/main" id="{9A5CD8E6-CCBE-5E73-3C21-1A59CCEF7F62}"/>
              </a:ext>
            </a:extLst>
          </p:cNvPr>
          <p:cNvSpPr txBox="1"/>
          <p:nvPr/>
        </p:nvSpPr>
        <p:spPr>
          <a:xfrm>
            <a:off x="658440" y="497184"/>
            <a:ext cx="11032435" cy="5386090"/>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Scenario: Text Message Waiting as You Turn On Your </a:t>
            </a:r>
            <a:r>
              <a:rPr lang="en-US" sz="3200" b="1" dirty="0" err="1">
                <a:solidFill>
                  <a:schemeClr val="bg1"/>
                </a:solidFill>
                <a:latin typeface="Calibri" panose="020F0502020204030204" pitchFamily="34" charset="0"/>
                <a:cs typeface="Calibri" panose="020F0502020204030204" pitchFamily="34" charset="0"/>
              </a:rPr>
              <a:t>IPhone</a:t>
            </a:r>
            <a:r>
              <a:rPr lang="en-US" sz="3200" b="1" dirty="0">
                <a:solidFill>
                  <a:schemeClr val="bg1"/>
                </a:solidFill>
                <a:latin typeface="Calibri" panose="020F0502020204030204" pitchFamily="34" charset="0"/>
                <a:cs typeface="Calibri" panose="020F0502020204030204" pitchFamily="34" charset="0"/>
              </a:rPr>
              <a:t>:</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“Mom, Jack and I are going to Sausalito for the day. We’re dropping the kids off at 9:00. I know it is the last minute, but I hope you don’t mind. We’ll be back before dinner, I think. Love You.” (It’s Saturday morning.)</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The problem is that both of you were planning to have brunch at the Cliff House and a relaxing day at the Botanical Garden. They have a 2 year old and a 4 year child. What are you going   to say to them or do that day?</a:t>
            </a:r>
            <a:endParaRPr lang="en-U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12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13BE9-F881-0438-BAF4-02094EEB06EC}"/>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0061A4-1124-6CDB-6783-C15C022221C9}"/>
              </a:ext>
            </a:extLst>
          </p:cNvPr>
          <p:cNvSpPr>
            <a:spLocks noGrp="1"/>
          </p:cNvSpPr>
          <p:nvPr>
            <p:ph type="sldNum" sz="quarter" idx="12"/>
          </p:nvPr>
        </p:nvSpPr>
        <p:spPr>
          <a:xfrm>
            <a:off x="10797431" y="5883275"/>
            <a:ext cx="771089" cy="365125"/>
          </a:xfrm>
        </p:spPr>
        <p:txBody>
          <a:bodyPr/>
          <a:lstStyle/>
          <a:p>
            <a:fld id="{6D22F896-40B5-4ADD-8801-0D06FADFA095}" type="slidenum">
              <a:rPr lang="en-US" sz="2400" smtClean="0">
                <a:solidFill>
                  <a:schemeClr val="bg1"/>
                </a:solidFill>
              </a:rPr>
              <a:t>15</a:t>
            </a:fld>
            <a:endParaRPr lang="en-US" dirty="0">
              <a:solidFill>
                <a:schemeClr val="bg1"/>
              </a:solidFill>
            </a:endParaRPr>
          </a:p>
        </p:txBody>
      </p:sp>
      <p:sp>
        <p:nvSpPr>
          <p:cNvPr id="6" name="TextBox 5">
            <a:extLst>
              <a:ext uri="{FF2B5EF4-FFF2-40B4-BE49-F238E27FC236}">
                <a16:creationId xmlns:a16="http://schemas.microsoft.com/office/drawing/2014/main" id="{D2B1F7E8-3C70-BFA2-9E6D-7C8D2A5EEC61}"/>
              </a:ext>
            </a:extLst>
          </p:cNvPr>
          <p:cNvSpPr txBox="1"/>
          <p:nvPr/>
        </p:nvSpPr>
        <p:spPr>
          <a:xfrm>
            <a:off x="422413" y="609600"/>
            <a:ext cx="11347174" cy="4801314"/>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  THE </a:t>
            </a:r>
            <a:r>
              <a:rPr lang="en-US" sz="3200" b="1" dirty="0">
                <a:solidFill>
                  <a:srgbClr val="FF0000"/>
                </a:solidFill>
                <a:latin typeface="Calibri" panose="020F0502020204030204" pitchFamily="34" charset="0"/>
                <a:cs typeface="Calibri" panose="020F0502020204030204" pitchFamily="34" charset="0"/>
              </a:rPr>
              <a:t>ATTITUDES </a:t>
            </a:r>
            <a:r>
              <a:rPr lang="en-US" sz="3200" b="1" dirty="0">
                <a:solidFill>
                  <a:schemeClr val="bg1"/>
                </a:solidFill>
                <a:latin typeface="Calibri" panose="020F0502020204030204" pitchFamily="34" charset="0"/>
                <a:cs typeface="Calibri" panose="020F0502020204030204" pitchFamily="34" charset="0"/>
              </a:rPr>
              <a:t>TOWARDS SENIORS. </a:t>
            </a:r>
          </a:p>
          <a:p>
            <a:r>
              <a:rPr lang="en-US" sz="3200" b="1" dirty="0">
                <a:solidFill>
                  <a:schemeClr val="bg1"/>
                </a:solidFill>
                <a:latin typeface="Calibri" panose="020F0502020204030204" pitchFamily="34" charset="0"/>
                <a:cs typeface="Calibri" panose="020F0502020204030204" pitchFamily="34" charset="0"/>
              </a:rPr>
              <a:t>     A.  Prevalent Attitude of Family/Church Members Toward Us.</a:t>
            </a:r>
            <a:endParaRPr lang="en-US" b="1" dirty="0">
              <a:solidFill>
                <a:schemeClr val="bg1"/>
              </a:solidFill>
              <a:latin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  Lots of </a:t>
            </a:r>
            <a:r>
              <a:rPr lang="en-US" sz="3200" b="1" dirty="0">
                <a:solidFill>
                  <a:srgbClr val="FF0000"/>
                </a:solidFill>
                <a:latin typeface="Calibri" panose="020F0502020204030204" pitchFamily="34" charset="0"/>
                <a:cs typeface="Calibri" panose="020F0502020204030204" pitchFamily="34" charset="0"/>
              </a:rPr>
              <a:t>FREE TIME</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rgbClr val="FF0000"/>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a:t>
            </a:r>
            <a:r>
              <a:rPr lang="en-US" sz="3200" b="1" dirty="0">
                <a:solidFill>
                  <a:srgbClr val="FF0000"/>
                </a:solidFill>
                <a:latin typeface="Calibri" panose="020F0502020204030204" pitchFamily="34" charset="0"/>
                <a:cs typeface="Calibri" panose="020F0502020204030204" pitchFamily="34" charset="0"/>
              </a:rPr>
              <a:t>  NOTHING IMPORTANT </a:t>
            </a:r>
            <a:r>
              <a:rPr lang="en-US" sz="3200" b="1" dirty="0">
                <a:solidFill>
                  <a:schemeClr val="bg1"/>
                </a:solidFill>
                <a:latin typeface="Calibri" panose="020F0502020204030204" pitchFamily="34" charset="0"/>
                <a:cs typeface="Calibri" panose="020F0502020204030204" pitchFamily="34" charset="0"/>
              </a:rPr>
              <a:t>to do all day.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NOTHING</a:t>
            </a:r>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BETTER</a:t>
            </a:r>
            <a:r>
              <a:rPr lang="en-US" sz="3200" b="1" dirty="0">
                <a:solidFill>
                  <a:schemeClr val="bg1"/>
                </a:solidFill>
                <a:latin typeface="Calibri" panose="020F0502020204030204" pitchFamily="34" charset="0"/>
                <a:cs typeface="Calibri" panose="020F0502020204030204" pitchFamily="34" charset="0"/>
              </a:rPr>
              <a:t> to do than to </a:t>
            </a:r>
            <a:r>
              <a:rPr lang="en-US" sz="3200" b="1" dirty="0">
                <a:solidFill>
                  <a:srgbClr val="FF0000"/>
                </a:solidFill>
                <a:latin typeface="Calibri" panose="020F0502020204030204" pitchFamily="34" charset="0"/>
                <a:cs typeface="Calibri" panose="020F0502020204030204" pitchFamily="34" charset="0"/>
              </a:rPr>
              <a:t>HELP</a:t>
            </a:r>
            <a:r>
              <a:rPr lang="en-US" sz="3200" b="1" dirty="0">
                <a:solidFill>
                  <a:schemeClr val="bg1"/>
                </a:solidFill>
                <a:latin typeface="Calibri" panose="020F0502020204030204" pitchFamily="34" charset="0"/>
                <a:cs typeface="Calibri" panose="020F0502020204030204" pitchFamily="34" charset="0"/>
              </a:rPr>
              <a:t> us!</a:t>
            </a:r>
          </a:p>
          <a:p>
            <a:r>
              <a:rPr lang="en-US" sz="3200" b="1" dirty="0">
                <a:solidFill>
                  <a:schemeClr val="bg1"/>
                </a:solidFill>
                <a:latin typeface="Calibri" panose="020F0502020204030204" pitchFamily="34" charset="0"/>
                <a:cs typeface="Calibri" panose="020F0502020204030204" pitchFamily="34" charset="0"/>
              </a:rPr>
              <a:t>           •  Your help </a:t>
            </a:r>
            <a:r>
              <a:rPr lang="en-US" sz="3200" b="1" dirty="0">
                <a:solidFill>
                  <a:srgbClr val="FF0000"/>
                </a:solidFill>
                <a:latin typeface="Calibri" panose="020F0502020204030204" pitchFamily="34" charset="0"/>
                <a:cs typeface="Calibri" panose="020F0502020204030204" pitchFamily="34" charset="0"/>
              </a:rPr>
              <a:t>SAVES</a:t>
            </a:r>
            <a:r>
              <a:rPr lang="en-US" sz="3200" b="1" dirty="0">
                <a:solidFill>
                  <a:schemeClr val="bg1"/>
                </a:solidFill>
                <a:latin typeface="Calibri" panose="020F0502020204030204" pitchFamily="34" charset="0"/>
                <a:cs typeface="Calibri" panose="020F0502020204030204" pitchFamily="34" charset="0"/>
              </a:rPr>
              <a:t> us </a:t>
            </a:r>
            <a:r>
              <a:rPr lang="en-US" sz="3200" b="1" dirty="0">
                <a:solidFill>
                  <a:srgbClr val="FF0000"/>
                </a:solidFill>
                <a:latin typeface="Calibri" panose="020F0502020204030204" pitchFamily="34" charset="0"/>
                <a:cs typeface="Calibri" panose="020F0502020204030204" pitchFamily="34" charset="0"/>
              </a:rPr>
              <a:t>TIME</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MONEY</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  You’re </a:t>
            </a:r>
            <a:r>
              <a:rPr lang="en-US" sz="3200" b="1" dirty="0">
                <a:solidFill>
                  <a:srgbClr val="FF0000"/>
                </a:solidFill>
                <a:latin typeface="Calibri" panose="020F0502020204030204" pitchFamily="34" charset="0"/>
                <a:cs typeface="Calibri" panose="020F0502020204030204" pitchFamily="34" charset="0"/>
              </a:rPr>
              <a:t>RICHER</a:t>
            </a:r>
            <a:r>
              <a:rPr lang="en-US" sz="3200" b="1" dirty="0">
                <a:solidFill>
                  <a:schemeClr val="bg1"/>
                </a:solidFill>
                <a:latin typeface="Calibri" panose="020F0502020204030204" pitchFamily="34" charset="0"/>
                <a:cs typeface="Calibri" panose="020F0502020204030204" pitchFamily="34" charset="0"/>
              </a:rPr>
              <a:t> and you can </a:t>
            </a:r>
            <a:r>
              <a:rPr lang="en-US" sz="3200" b="1" dirty="0">
                <a:solidFill>
                  <a:srgbClr val="FF0000"/>
                </a:solidFill>
                <a:latin typeface="Calibri" panose="020F0502020204030204" pitchFamily="34" charset="0"/>
                <a:cs typeface="Calibri" panose="020F0502020204030204" pitchFamily="34" charset="0"/>
              </a:rPr>
              <a:t>AFFORD</a:t>
            </a:r>
            <a:r>
              <a:rPr lang="en-US" sz="3200" b="1" dirty="0">
                <a:solidFill>
                  <a:schemeClr val="bg1"/>
                </a:solidFill>
                <a:latin typeface="Calibri" panose="020F0502020204030204" pitchFamily="34" charset="0"/>
                <a:cs typeface="Calibri" panose="020F0502020204030204" pitchFamily="34" charset="0"/>
              </a:rPr>
              <a:t> it!</a:t>
            </a:r>
          </a:p>
          <a:p>
            <a:r>
              <a:rPr lang="en-US" sz="3200" b="1" dirty="0">
                <a:solidFill>
                  <a:schemeClr val="bg1"/>
                </a:solidFill>
                <a:latin typeface="Calibri" panose="020F0502020204030204" pitchFamily="34" charset="0"/>
                <a:cs typeface="Calibri" panose="020F0502020204030204" pitchFamily="34" charset="0"/>
              </a:rPr>
              <a:t>           •  You have </a:t>
            </a:r>
            <a:r>
              <a:rPr lang="en-US" sz="3200" b="1" dirty="0">
                <a:solidFill>
                  <a:srgbClr val="FF0000"/>
                </a:solidFill>
                <a:latin typeface="Calibri" panose="020F0502020204030204" pitchFamily="34" charset="0"/>
                <a:cs typeface="Calibri" panose="020F0502020204030204" pitchFamily="34" charset="0"/>
              </a:rPr>
              <a:t>MORE</a:t>
            </a:r>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EXPERIENCE</a:t>
            </a:r>
            <a:r>
              <a:rPr lang="en-US" sz="3200" b="1" dirty="0">
                <a:solidFill>
                  <a:schemeClr val="bg1"/>
                </a:solidFill>
                <a:latin typeface="Calibri" panose="020F0502020204030204" pitchFamily="34" charset="0"/>
                <a:cs typeface="Calibri" panose="020F0502020204030204" pitchFamily="34" charset="0"/>
              </a:rPr>
              <a:t> so you do it!</a:t>
            </a:r>
          </a:p>
          <a:p>
            <a:r>
              <a:rPr lang="en-US" sz="3200" b="1" dirty="0">
                <a:solidFill>
                  <a:schemeClr val="bg1"/>
                </a:solidFill>
                <a:latin typeface="Calibri" panose="020F0502020204030204" pitchFamily="34" charset="0"/>
                <a:cs typeface="Calibri" panose="020F0502020204030204" pitchFamily="34" charset="0"/>
              </a:rPr>
              <a:t>           •  You’re </a:t>
            </a:r>
            <a:r>
              <a:rPr lang="en-US" sz="3200" b="1" dirty="0">
                <a:solidFill>
                  <a:srgbClr val="FF0000"/>
                </a:solidFill>
                <a:latin typeface="Calibri" panose="020F0502020204030204" pitchFamily="34" charset="0"/>
                <a:cs typeface="Calibri" panose="020F0502020204030204" pitchFamily="34" charset="0"/>
              </a:rPr>
              <a:t>LOVING </a:t>
            </a:r>
            <a:r>
              <a:rPr lang="en-US" sz="3200" b="1" dirty="0">
                <a:solidFill>
                  <a:schemeClr val="bg1"/>
                </a:solidFill>
                <a:latin typeface="Calibri" panose="020F0502020204030204" pitchFamily="34" charset="0"/>
                <a:cs typeface="Calibri" panose="020F0502020204030204" pitchFamily="34" charset="0"/>
              </a:rPr>
              <a:t>if you say, “YES” to us!</a:t>
            </a:r>
          </a:p>
        </p:txBody>
      </p:sp>
    </p:spTree>
    <p:extLst>
      <p:ext uri="{BB962C8B-B14F-4D97-AF65-F5344CB8AC3E}">
        <p14:creationId xmlns:p14="http://schemas.microsoft.com/office/powerpoint/2010/main" val="145159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13BE9-F881-0438-BAF4-02094EEB06EC}"/>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0061A4-1124-6CDB-6783-C15C022221C9}"/>
              </a:ext>
            </a:extLst>
          </p:cNvPr>
          <p:cNvSpPr>
            <a:spLocks noGrp="1"/>
          </p:cNvSpPr>
          <p:nvPr>
            <p:ph type="sldNum" sz="quarter" idx="12"/>
          </p:nvPr>
        </p:nvSpPr>
        <p:spPr>
          <a:xfrm>
            <a:off x="10502463" y="5898023"/>
            <a:ext cx="771089" cy="365125"/>
          </a:xfrm>
        </p:spPr>
        <p:txBody>
          <a:bodyPr/>
          <a:lstStyle/>
          <a:p>
            <a:fld id="{6D22F896-40B5-4ADD-8801-0D06FADFA095}" type="slidenum">
              <a:rPr lang="en-US" sz="2400" smtClean="0">
                <a:solidFill>
                  <a:schemeClr val="bg1"/>
                </a:solidFill>
              </a:rPr>
              <a:t>16</a:t>
            </a:fld>
            <a:endParaRPr lang="en-US" dirty="0">
              <a:solidFill>
                <a:schemeClr val="bg1"/>
              </a:solidFill>
            </a:endParaRPr>
          </a:p>
        </p:txBody>
      </p:sp>
      <p:sp>
        <p:nvSpPr>
          <p:cNvPr id="3" name="TextBox 2">
            <a:extLst>
              <a:ext uri="{FF2B5EF4-FFF2-40B4-BE49-F238E27FC236}">
                <a16:creationId xmlns:a16="http://schemas.microsoft.com/office/drawing/2014/main" id="{77FF2EF4-F0A1-1342-AE71-DCD628A10334}"/>
              </a:ext>
            </a:extLst>
          </p:cNvPr>
          <p:cNvSpPr txBox="1"/>
          <p:nvPr/>
        </p:nvSpPr>
        <p:spPr>
          <a:xfrm>
            <a:off x="791976" y="464304"/>
            <a:ext cx="10883348" cy="5601533"/>
          </a:xfrm>
          <a:prstGeom prst="rect">
            <a:avLst/>
          </a:prstGeom>
          <a:noFill/>
        </p:spPr>
        <p:txBody>
          <a:bodyPr wrap="square" rtlCol="0">
            <a:spAutoFit/>
          </a:bodyPr>
          <a:lstStyle/>
          <a:p>
            <a:pPr marL="514350" indent="-514350">
              <a:buAutoNum type="alphaUcPeriod" startAt="2"/>
            </a:pPr>
            <a:r>
              <a:rPr lang="en-US" sz="3200" b="1" dirty="0">
                <a:solidFill>
                  <a:schemeClr val="bg1"/>
                </a:solidFill>
                <a:latin typeface="Calibri" panose="020F0502020204030204" pitchFamily="34" charset="0"/>
                <a:cs typeface="Calibri" panose="020F0502020204030204" pitchFamily="34" charset="0"/>
              </a:rPr>
              <a:t> Prevalent Attitude Toward Self or Others.</a:t>
            </a:r>
          </a:p>
          <a:p>
            <a:endParaRPr lang="en-US"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It’s </a:t>
            </a:r>
            <a:r>
              <a:rPr lang="en-US" sz="3200" b="1" dirty="0">
                <a:solidFill>
                  <a:srgbClr val="FF0000"/>
                </a:solidFill>
                <a:latin typeface="Calibri" panose="020F0502020204030204" pitchFamily="34" charset="0"/>
                <a:cs typeface="Calibri" panose="020F0502020204030204" pitchFamily="34" charset="0"/>
              </a:rPr>
              <a:t>UNLOVING</a:t>
            </a:r>
            <a:r>
              <a:rPr lang="en-US" sz="3200" b="1" dirty="0">
                <a:solidFill>
                  <a:schemeClr val="bg1"/>
                </a:solidFill>
                <a:latin typeface="Calibri" panose="020F0502020204030204" pitchFamily="34" charset="0"/>
                <a:cs typeface="Calibri" panose="020F0502020204030204" pitchFamily="34" charset="0"/>
              </a:rPr>
              <a:t> to say “NO” to a Request.</a:t>
            </a:r>
          </a:p>
          <a:p>
            <a:r>
              <a:rPr lang="en-US" sz="3200" b="1" dirty="0">
                <a:solidFill>
                  <a:schemeClr val="bg1"/>
                </a:solidFill>
                <a:latin typeface="Calibri" panose="020F0502020204030204" pitchFamily="34" charset="0"/>
                <a:cs typeface="Calibri" panose="020F0502020204030204" pitchFamily="34" charset="0"/>
              </a:rPr>
              <a:t>      •  It’s more </a:t>
            </a:r>
            <a:r>
              <a:rPr lang="en-US" sz="3200" b="1" dirty="0">
                <a:solidFill>
                  <a:srgbClr val="FF0000"/>
                </a:solidFill>
                <a:latin typeface="Calibri" panose="020F0502020204030204" pitchFamily="34" charset="0"/>
                <a:cs typeface="Calibri" panose="020F0502020204030204" pitchFamily="34" charset="0"/>
              </a:rPr>
              <a:t>BLESSED</a:t>
            </a:r>
            <a:r>
              <a:rPr lang="en-US" sz="3200" b="1" dirty="0">
                <a:solidFill>
                  <a:schemeClr val="bg1"/>
                </a:solidFill>
                <a:latin typeface="Calibri" panose="020F0502020204030204" pitchFamily="34" charset="0"/>
                <a:cs typeface="Calibri" panose="020F0502020204030204" pitchFamily="34" charset="0"/>
              </a:rPr>
              <a:t> to Give than to Receive.</a:t>
            </a:r>
            <a:endParaRPr lang="en-US" sz="3200" b="1" dirty="0">
              <a:solidFill>
                <a:srgbClr val="FF0000"/>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It’s being the </a:t>
            </a:r>
            <a:r>
              <a:rPr lang="en-US" sz="3200" b="1" dirty="0">
                <a:solidFill>
                  <a:srgbClr val="FF0000"/>
                </a:solidFill>
                <a:latin typeface="Calibri" panose="020F0502020204030204" pitchFamily="34" charset="0"/>
                <a:cs typeface="Calibri" panose="020F0502020204030204" pitchFamily="34" charset="0"/>
              </a:rPr>
              <a:t>GOOD SAMARITAN</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  It’s being a </a:t>
            </a:r>
            <a:r>
              <a:rPr lang="en-US" sz="3200" b="1" dirty="0">
                <a:solidFill>
                  <a:srgbClr val="FF0000"/>
                </a:solidFill>
                <a:latin typeface="Calibri" panose="020F0502020204030204" pitchFamily="34" charset="0"/>
                <a:cs typeface="Calibri" panose="020F0502020204030204" pitchFamily="34" charset="0"/>
              </a:rPr>
              <a:t>POSITIVE ROLE MODEL </a:t>
            </a:r>
            <a:r>
              <a:rPr lang="en-US" sz="3200" b="1" dirty="0">
                <a:solidFill>
                  <a:schemeClr val="bg1"/>
                </a:solidFill>
                <a:latin typeface="Calibri" panose="020F0502020204030204" pitchFamily="34" charset="0"/>
                <a:cs typeface="Calibri" panose="020F0502020204030204" pitchFamily="34" charset="0"/>
              </a:rPr>
              <a:t>of Serving.</a:t>
            </a:r>
          </a:p>
          <a:p>
            <a:r>
              <a:rPr lang="en-US" sz="3200" b="1" dirty="0">
                <a:solidFill>
                  <a:schemeClr val="bg1"/>
                </a:solidFill>
                <a:latin typeface="Calibri" panose="020F0502020204030204" pitchFamily="34" charset="0"/>
                <a:cs typeface="Calibri" panose="020F0502020204030204" pitchFamily="34" charset="0"/>
              </a:rPr>
              <a:t>      •  It’s having a </a:t>
            </a:r>
            <a:r>
              <a:rPr lang="en-US" sz="3200" b="1" dirty="0">
                <a:solidFill>
                  <a:srgbClr val="FF0000"/>
                </a:solidFill>
                <a:latin typeface="Calibri" panose="020F0502020204030204" pitchFamily="34" charset="0"/>
                <a:cs typeface="Calibri" panose="020F0502020204030204" pitchFamily="34" charset="0"/>
              </a:rPr>
              <a:t>SERVANT’S HEART </a:t>
            </a:r>
            <a:r>
              <a:rPr lang="en-US" sz="3200" b="1" dirty="0">
                <a:solidFill>
                  <a:schemeClr val="bg1"/>
                </a:solidFill>
                <a:latin typeface="Calibri" panose="020F0502020204030204" pitchFamily="34" charset="0"/>
                <a:cs typeface="Calibri" panose="020F0502020204030204" pitchFamily="34" charset="0"/>
              </a:rPr>
              <a:t>like Jesus. </a:t>
            </a:r>
          </a:p>
          <a:p>
            <a:r>
              <a:rPr lang="en-US" sz="3200" b="1" dirty="0">
                <a:solidFill>
                  <a:schemeClr val="bg1"/>
                </a:solidFill>
                <a:latin typeface="Calibri" panose="020F0502020204030204" pitchFamily="34" charset="0"/>
                <a:cs typeface="Calibri" panose="020F0502020204030204" pitchFamily="34" charset="0"/>
              </a:rPr>
              <a:t>      •  It’s </a:t>
            </a:r>
            <a:r>
              <a:rPr lang="en-US" sz="3200" b="1" dirty="0">
                <a:solidFill>
                  <a:srgbClr val="FF0000"/>
                </a:solidFill>
                <a:latin typeface="Calibri" panose="020F0502020204030204" pitchFamily="34" charset="0"/>
                <a:cs typeface="Calibri" panose="020F0502020204030204" pitchFamily="34" charset="0"/>
              </a:rPr>
              <a:t>AVOIDING </a:t>
            </a:r>
            <a:r>
              <a:rPr lang="en-US" sz="3200" b="1" dirty="0">
                <a:solidFill>
                  <a:schemeClr val="bg1"/>
                </a:solidFill>
                <a:latin typeface="Calibri" panose="020F0502020204030204" pitchFamily="34" charset="0"/>
                <a:cs typeface="Calibri" panose="020F0502020204030204" pitchFamily="34" charset="0"/>
              </a:rPr>
              <a:t>being called, “</a:t>
            </a:r>
            <a:r>
              <a:rPr lang="en-US" sz="3200" b="1" dirty="0">
                <a:solidFill>
                  <a:srgbClr val="FF0000"/>
                </a:solidFill>
                <a:latin typeface="Calibri" panose="020F0502020204030204" pitchFamily="34" charset="0"/>
                <a:cs typeface="Calibri" panose="020F0502020204030204" pitchFamily="34" charset="0"/>
              </a:rPr>
              <a:t>SELFISH</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  It’s want Grandparents Supposedly to </a:t>
            </a:r>
            <a:r>
              <a:rPr lang="en-US" sz="3200" b="1" dirty="0">
                <a:solidFill>
                  <a:srgbClr val="FF0000"/>
                </a:solidFill>
                <a:latin typeface="Calibri" panose="020F0502020204030204" pitchFamily="34" charset="0"/>
                <a:cs typeface="Calibri" panose="020F0502020204030204" pitchFamily="34" charset="0"/>
              </a:rPr>
              <a:t>DO</a:t>
            </a:r>
            <a:r>
              <a:rPr lang="en-US" sz="3200" b="1" dirty="0">
                <a:solidFill>
                  <a:schemeClr val="bg1"/>
                </a:solidFill>
                <a:latin typeface="Calibri" panose="020F0502020204030204" pitchFamily="34" charset="0"/>
                <a:cs typeface="Calibri" panose="020F0502020204030204" pitchFamily="34" charset="0"/>
              </a:rPr>
              <a:t> for Them.</a:t>
            </a:r>
          </a:p>
          <a:p>
            <a:endParaRPr lang="en-US" sz="2000" b="1" dirty="0">
              <a:solidFill>
                <a:srgbClr val="FF0000"/>
              </a:solidFill>
              <a:latin typeface="Calibri" panose="020F0502020204030204" pitchFamily="34" charset="0"/>
              <a:cs typeface="Calibri" panose="020F0502020204030204" pitchFamily="34" charset="0"/>
            </a:endParaRPr>
          </a:p>
          <a:p>
            <a:r>
              <a:rPr lang="en-US" sz="3200" b="1" dirty="0">
                <a:solidFill>
                  <a:srgbClr val="FF0000"/>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“YOU’RE TO BE </a:t>
            </a:r>
            <a:r>
              <a:rPr lang="en-US" sz="3200" b="1" dirty="0">
                <a:solidFill>
                  <a:srgbClr val="FF0000"/>
                </a:solidFill>
                <a:latin typeface="Calibri" panose="020F0502020204030204" pitchFamily="34" charset="0"/>
                <a:cs typeface="Calibri" panose="020F0502020204030204" pitchFamily="34" charset="0"/>
              </a:rPr>
              <a:t>AVAILABLE</a:t>
            </a:r>
            <a:r>
              <a:rPr lang="en-US" sz="3200" b="1" dirty="0">
                <a:solidFill>
                  <a:schemeClr val="bg1"/>
                </a:solidFill>
                <a:latin typeface="Calibri" panose="020F0502020204030204" pitchFamily="34" charset="0"/>
                <a:cs typeface="Calibri" panose="020F0502020204030204" pitchFamily="34" charset="0"/>
              </a:rPr>
              <a:t> TO US 24/7, 7 DAYS A WEEK,        </a:t>
            </a:r>
          </a:p>
          <a:p>
            <a:r>
              <a:rPr lang="en-US" sz="3200" b="1" dirty="0">
                <a:solidFill>
                  <a:schemeClr val="bg1"/>
                </a:solidFill>
                <a:latin typeface="Calibri" panose="020F0502020204030204" pitchFamily="34" charset="0"/>
                <a:cs typeface="Calibri" panose="020F0502020204030204" pitchFamily="34" charset="0"/>
              </a:rPr>
              <a:t>        50 WEEKS IN A YEAR EXCEPT FOR 2 WEEKS VACATION!”</a:t>
            </a:r>
          </a:p>
        </p:txBody>
      </p:sp>
    </p:spTree>
    <p:extLst>
      <p:ext uri="{BB962C8B-B14F-4D97-AF65-F5344CB8AC3E}">
        <p14:creationId xmlns:p14="http://schemas.microsoft.com/office/powerpoint/2010/main" val="61865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13BE9-F881-0438-BAF4-02094EEB06EC}"/>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0061A4-1124-6CDB-6783-C15C022221C9}"/>
              </a:ext>
            </a:extLst>
          </p:cNvPr>
          <p:cNvSpPr>
            <a:spLocks noGrp="1"/>
          </p:cNvSpPr>
          <p:nvPr>
            <p:ph type="sldNum" sz="quarter" idx="12"/>
          </p:nvPr>
        </p:nvSpPr>
        <p:spPr>
          <a:xfrm>
            <a:off x="10665044" y="5883275"/>
            <a:ext cx="771089" cy="365125"/>
          </a:xfrm>
        </p:spPr>
        <p:txBody>
          <a:bodyPr/>
          <a:lstStyle/>
          <a:p>
            <a:fld id="{6D22F896-40B5-4ADD-8801-0D06FADFA095}" type="slidenum">
              <a:rPr lang="en-US" sz="2400" smtClean="0">
                <a:solidFill>
                  <a:schemeClr val="bg1"/>
                </a:solidFill>
              </a:rPr>
              <a:t>17</a:t>
            </a:fld>
            <a:endParaRPr lang="en-US" dirty="0">
              <a:solidFill>
                <a:schemeClr val="bg1"/>
              </a:solidFill>
            </a:endParaRPr>
          </a:p>
        </p:txBody>
      </p:sp>
      <p:sp>
        <p:nvSpPr>
          <p:cNvPr id="2" name="TextBox 1">
            <a:extLst>
              <a:ext uri="{FF2B5EF4-FFF2-40B4-BE49-F238E27FC236}">
                <a16:creationId xmlns:a16="http://schemas.microsoft.com/office/drawing/2014/main" id="{3BEF506B-B2C7-89B6-4A0B-E527C66E26E3}"/>
              </a:ext>
            </a:extLst>
          </p:cNvPr>
          <p:cNvSpPr txBox="1"/>
          <p:nvPr/>
        </p:nvSpPr>
        <p:spPr>
          <a:xfrm>
            <a:off x="492957" y="681851"/>
            <a:ext cx="11206085" cy="5201424"/>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  The Headaches and Heartaches of Seniors.</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We feel our </a:t>
            </a:r>
            <a:r>
              <a:rPr lang="en-US" sz="3200" b="1" dirty="0">
                <a:solidFill>
                  <a:srgbClr val="FF0000"/>
                </a:solidFill>
                <a:latin typeface="Calibri" panose="020F0502020204030204" pitchFamily="34" charset="0"/>
                <a:cs typeface="Calibri" panose="020F0502020204030204" pitchFamily="34" charset="0"/>
              </a:rPr>
              <a:t>KINDNESS</a:t>
            </a:r>
            <a:r>
              <a:rPr lang="en-US" sz="3200" b="1" dirty="0">
                <a:solidFill>
                  <a:schemeClr val="bg1"/>
                </a:solidFill>
                <a:latin typeface="Calibri" panose="020F0502020204030204" pitchFamily="34" charset="0"/>
                <a:cs typeface="Calibri" panose="020F0502020204030204" pitchFamily="34" charset="0"/>
              </a:rPr>
              <a:t> is being </a:t>
            </a:r>
            <a:r>
              <a:rPr lang="en-US" sz="3200" b="1" dirty="0">
                <a:solidFill>
                  <a:srgbClr val="FF0000"/>
                </a:solidFill>
                <a:latin typeface="Calibri" panose="020F0502020204030204" pitchFamily="34" charset="0"/>
                <a:cs typeface="Calibri" panose="020F0502020204030204" pitchFamily="34" charset="0"/>
              </a:rPr>
              <a:t>TAKEN ADVANTAGE OF </a:t>
            </a:r>
            <a:r>
              <a:rPr lang="en-US" sz="3200" b="1" dirty="0">
                <a:solidFill>
                  <a:schemeClr val="bg1"/>
                </a:solidFill>
                <a:latin typeface="Calibri" panose="020F0502020204030204" pitchFamily="34" charset="0"/>
                <a:cs typeface="Calibri" panose="020F0502020204030204" pitchFamily="34" charset="0"/>
              </a:rPr>
              <a:t>by </a:t>
            </a:r>
          </a:p>
          <a:p>
            <a:r>
              <a:rPr lang="en-US" sz="3200" b="1" dirty="0">
                <a:solidFill>
                  <a:schemeClr val="bg1"/>
                </a:solidFill>
                <a:latin typeface="Calibri" panose="020F0502020204030204" pitchFamily="34" charset="0"/>
                <a:cs typeface="Calibri" panose="020F0502020204030204" pitchFamily="34" charset="0"/>
              </a:rPr>
              <a:t>          Others.</a:t>
            </a:r>
          </a:p>
          <a:p>
            <a:r>
              <a:rPr lang="en-US" sz="3200" b="1" dirty="0">
                <a:solidFill>
                  <a:schemeClr val="bg1"/>
                </a:solidFill>
                <a:latin typeface="Calibri" panose="020F0502020204030204" pitchFamily="34" charset="0"/>
                <a:cs typeface="Calibri" panose="020F0502020204030204" pitchFamily="34" charset="0"/>
              </a:rPr>
              <a:t>      •  We receive </a:t>
            </a:r>
            <a:r>
              <a:rPr lang="en-US" sz="3200" b="1" dirty="0">
                <a:solidFill>
                  <a:srgbClr val="FF0000"/>
                </a:solidFill>
                <a:latin typeface="Calibri" panose="020F0502020204030204" pitchFamily="34" charset="0"/>
                <a:cs typeface="Calibri" panose="020F0502020204030204" pitchFamily="34" charset="0"/>
              </a:rPr>
              <a:t>FEW SINCERE THANKS </a:t>
            </a:r>
            <a:r>
              <a:rPr lang="en-US" sz="3200" b="1" dirty="0">
                <a:solidFill>
                  <a:schemeClr val="bg1"/>
                </a:solidFill>
                <a:latin typeface="Calibri" panose="020F0502020204030204" pitchFamily="34" charset="0"/>
                <a:cs typeface="Calibri" panose="020F0502020204030204" pitchFamily="34" charset="0"/>
              </a:rPr>
              <a:t>from Others.</a:t>
            </a:r>
          </a:p>
          <a:p>
            <a:r>
              <a:rPr lang="en-US" sz="3200" b="1" dirty="0">
                <a:solidFill>
                  <a:schemeClr val="bg1"/>
                </a:solidFill>
                <a:latin typeface="Calibri" panose="020F0502020204030204" pitchFamily="34" charset="0"/>
                <a:cs typeface="Calibri" panose="020F0502020204030204" pitchFamily="34" charset="0"/>
              </a:rPr>
              <a:t>      •  We feel that we </a:t>
            </a:r>
            <a:r>
              <a:rPr lang="en-US" sz="3200" b="1" dirty="0">
                <a:solidFill>
                  <a:srgbClr val="FF0000"/>
                </a:solidFill>
                <a:latin typeface="Calibri" panose="020F0502020204030204" pitchFamily="34" charset="0"/>
                <a:cs typeface="Calibri" panose="020F0502020204030204" pitchFamily="34" charset="0"/>
              </a:rPr>
              <a:t>DON’T HAVE TIME </a:t>
            </a:r>
            <a:r>
              <a:rPr lang="en-US" sz="3200" b="1" dirty="0">
                <a:solidFill>
                  <a:schemeClr val="bg1"/>
                </a:solidFill>
                <a:latin typeface="Calibri" panose="020F0502020204030204" pitchFamily="34" charset="0"/>
                <a:cs typeface="Calibri" panose="020F0502020204030204" pitchFamily="34" charset="0"/>
              </a:rPr>
              <a:t>for Ourselves.</a:t>
            </a:r>
          </a:p>
          <a:p>
            <a:r>
              <a:rPr lang="en-US" sz="3200" b="1" dirty="0">
                <a:solidFill>
                  <a:schemeClr val="bg1"/>
                </a:solidFill>
                <a:latin typeface="Calibri" panose="020F0502020204030204" pitchFamily="34" charset="0"/>
                <a:cs typeface="Calibri" panose="020F0502020204030204" pitchFamily="34" charset="0"/>
              </a:rPr>
              <a:t>      •  We feel that we </a:t>
            </a:r>
            <a:r>
              <a:rPr lang="en-US" sz="3200" b="1" dirty="0">
                <a:solidFill>
                  <a:srgbClr val="FF0000"/>
                </a:solidFill>
                <a:latin typeface="Calibri" panose="020F0502020204030204" pitchFamily="34" charset="0"/>
                <a:cs typeface="Calibri" panose="020F0502020204030204" pitchFamily="34" charset="0"/>
              </a:rPr>
              <a:t>HAVE</a:t>
            </a:r>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GIVEN ENOUGH </a:t>
            </a:r>
            <a:r>
              <a:rPr lang="en-US" sz="3200" b="1" dirty="0">
                <a:solidFill>
                  <a:schemeClr val="bg1"/>
                </a:solidFill>
                <a:latin typeface="Calibri" panose="020F0502020204030204" pitchFamily="34" charset="0"/>
                <a:cs typeface="Calibri" panose="020F0502020204030204" pitchFamily="34" charset="0"/>
              </a:rPr>
              <a:t>to Them.</a:t>
            </a:r>
          </a:p>
          <a:p>
            <a:r>
              <a:rPr lang="en-US" sz="3200" b="1" dirty="0">
                <a:solidFill>
                  <a:schemeClr val="bg1"/>
                </a:solidFill>
                <a:latin typeface="Calibri" panose="020F0502020204030204" pitchFamily="34" charset="0"/>
                <a:cs typeface="Calibri" panose="020F0502020204030204" pitchFamily="34" charset="0"/>
              </a:rPr>
              <a:t>      •  We receive </a:t>
            </a:r>
            <a:r>
              <a:rPr lang="en-US" sz="3200" b="1" dirty="0">
                <a:solidFill>
                  <a:srgbClr val="FF0000"/>
                </a:solidFill>
                <a:latin typeface="Calibri" panose="020F0502020204030204" pitchFamily="34" charset="0"/>
                <a:cs typeface="Calibri" panose="020F0502020204030204" pitchFamily="34" charset="0"/>
              </a:rPr>
              <a:t>HARDLY ANY REIMBURSEMEN </a:t>
            </a:r>
            <a:r>
              <a:rPr lang="en-US" sz="3200" b="1" dirty="0">
                <a:solidFill>
                  <a:schemeClr val="bg1"/>
                </a:solidFill>
                <a:latin typeface="Calibri" panose="020F0502020204030204" pitchFamily="34" charset="0"/>
                <a:cs typeface="Calibri" panose="020F0502020204030204" pitchFamily="34" charset="0"/>
              </a:rPr>
              <a:t>from Them.</a:t>
            </a:r>
          </a:p>
          <a:p>
            <a:r>
              <a:rPr lang="en-US" sz="3200" b="1" dirty="0">
                <a:solidFill>
                  <a:schemeClr val="bg1"/>
                </a:solidFill>
                <a:latin typeface="Calibri" panose="020F0502020204030204" pitchFamily="34" charset="0"/>
                <a:cs typeface="Calibri" panose="020F0502020204030204" pitchFamily="34" charset="0"/>
              </a:rPr>
              <a:t>      •  We don’t Understand </a:t>
            </a:r>
            <a:r>
              <a:rPr lang="en-US" sz="3200" b="1" dirty="0">
                <a:solidFill>
                  <a:srgbClr val="FF0000"/>
                </a:solidFill>
                <a:latin typeface="Calibri" panose="020F0502020204030204" pitchFamily="34" charset="0"/>
                <a:cs typeface="Calibri" panose="020F0502020204030204" pitchFamily="34" charset="0"/>
              </a:rPr>
              <a:t>WHY </a:t>
            </a:r>
            <a:r>
              <a:rPr lang="en-US" sz="3200" b="1" dirty="0">
                <a:solidFill>
                  <a:schemeClr val="bg1"/>
                </a:solidFill>
                <a:latin typeface="Calibri" panose="020F0502020204030204" pitchFamily="34" charset="0"/>
                <a:cs typeface="Calibri" panose="020F0502020204030204" pitchFamily="34" charset="0"/>
              </a:rPr>
              <a:t>Others Don’t Help More. </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Are you </a:t>
            </a:r>
            <a:r>
              <a:rPr lang="en-US" sz="3200" b="1" dirty="0">
                <a:solidFill>
                  <a:srgbClr val="FF0000"/>
                </a:solidFill>
                <a:latin typeface="Calibri" panose="020F0502020204030204" pitchFamily="34" charset="0"/>
                <a:cs typeface="Calibri" panose="020F0502020204030204" pitchFamily="34" charset="0"/>
              </a:rPr>
              <a:t>BECOMING</a:t>
            </a:r>
            <a:r>
              <a:rPr lang="en-US" sz="3200" b="1" dirty="0">
                <a:solidFill>
                  <a:schemeClr val="bg1"/>
                </a:solidFill>
                <a:latin typeface="Calibri" panose="020F0502020204030204" pitchFamily="34" charset="0"/>
                <a:cs typeface="Calibri" panose="020F0502020204030204" pitchFamily="34" charset="0"/>
              </a:rPr>
              <a:t> more </a:t>
            </a:r>
            <a:r>
              <a:rPr lang="en-US" sz="3200" b="1" dirty="0">
                <a:solidFill>
                  <a:srgbClr val="FF0000"/>
                </a:solidFill>
                <a:latin typeface="Calibri" panose="020F0502020204030204" pitchFamily="34" charset="0"/>
                <a:cs typeface="Calibri" panose="020F0502020204030204" pitchFamily="34" charset="0"/>
              </a:rPr>
              <a:t>BITTER</a:t>
            </a:r>
            <a:r>
              <a:rPr lang="en-US" sz="3200" b="1" dirty="0">
                <a:solidFill>
                  <a:schemeClr val="bg1"/>
                </a:solidFill>
                <a:latin typeface="Calibri" panose="020F0502020204030204" pitchFamily="34" charset="0"/>
                <a:cs typeface="Calibri" panose="020F0502020204030204" pitchFamily="34" charset="0"/>
              </a:rPr>
              <a:t> as the days go by?      </a:t>
            </a:r>
          </a:p>
        </p:txBody>
      </p:sp>
    </p:spTree>
    <p:extLst>
      <p:ext uri="{BB962C8B-B14F-4D97-AF65-F5344CB8AC3E}">
        <p14:creationId xmlns:p14="http://schemas.microsoft.com/office/powerpoint/2010/main" val="14233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13BE9-F881-0438-BAF4-02094EEB06EC}"/>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0061A4-1124-6CDB-6783-C15C022221C9}"/>
              </a:ext>
            </a:extLst>
          </p:cNvPr>
          <p:cNvSpPr>
            <a:spLocks noGrp="1"/>
          </p:cNvSpPr>
          <p:nvPr>
            <p:ph type="sldNum" sz="quarter" idx="12"/>
          </p:nvPr>
        </p:nvSpPr>
        <p:spPr>
          <a:xfrm>
            <a:off x="10665044" y="5888191"/>
            <a:ext cx="771089" cy="365125"/>
          </a:xfrm>
        </p:spPr>
        <p:txBody>
          <a:bodyPr/>
          <a:lstStyle/>
          <a:p>
            <a:fld id="{6D22F896-40B5-4ADD-8801-0D06FADFA095}" type="slidenum">
              <a:rPr lang="en-US" sz="2400" smtClean="0">
                <a:solidFill>
                  <a:schemeClr val="bg1"/>
                </a:solidFill>
              </a:rPr>
              <a:t>18</a:t>
            </a:fld>
            <a:endParaRPr lang="en-US" dirty="0">
              <a:solidFill>
                <a:schemeClr val="bg1"/>
              </a:solidFill>
            </a:endParaRPr>
          </a:p>
        </p:txBody>
      </p:sp>
      <p:sp>
        <p:nvSpPr>
          <p:cNvPr id="6" name="TextBox 5">
            <a:extLst>
              <a:ext uri="{FF2B5EF4-FFF2-40B4-BE49-F238E27FC236}">
                <a16:creationId xmlns:a16="http://schemas.microsoft.com/office/drawing/2014/main" id="{A34EB00A-3394-53DE-5CA0-414D9D7E7DE1}"/>
              </a:ext>
            </a:extLst>
          </p:cNvPr>
          <p:cNvSpPr txBox="1"/>
          <p:nvPr/>
        </p:nvSpPr>
        <p:spPr>
          <a:xfrm rot="10386407" flipH="1" flipV="1">
            <a:off x="2271950" y="2134525"/>
            <a:ext cx="1077813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a:t>
            </a:r>
          </a:p>
        </p:txBody>
      </p:sp>
      <p:sp>
        <p:nvSpPr>
          <p:cNvPr id="7" name="TextBox 6">
            <a:extLst>
              <a:ext uri="{FF2B5EF4-FFF2-40B4-BE49-F238E27FC236}">
                <a16:creationId xmlns:a16="http://schemas.microsoft.com/office/drawing/2014/main" id="{9A5CD8E6-CCBE-5E73-3C21-1A59CCEF7F62}"/>
              </a:ext>
            </a:extLst>
          </p:cNvPr>
          <p:cNvSpPr txBox="1"/>
          <p:nvPr/>
        </p:nvSpPr>
        <p:spPr>
          <a:xfrm>
            <a:off x="861848" y="641809"/>
            <a:ext cx="10574285" cy="5570756"/>
          </a:xfrm>
          <a:prstGeom prst="rect">
            <a:avLst/>
          </a:prstGeom>
          <a:noFill/>
        </p:spPr>
        <p:txBody>
          <a:bodyPr wrap="square" rtlCol="0">
            <a:spAutoFit/>
          </a:bodyPr>
          <a:lstStyle/>
          <a:p>
            <a:pPr marL="514350" indent="-514350">
              <a:buAutoNum type="alphaUcPeriod" startAt="4"/>
            </a:pPr>
            <a:r>
              <a:rPr lang="en-US" sz="3200" b="1" dirty="0">
                <a:solidFill>
                  <a:schemeClr val="bg1"/>
                </a:solidFill>
                <a:latin typeface="Calibri" panose="020F0502020204030204" pitchFamily="34" charset="0"/>
                <a:cs typeface="Calibri" panose="020F0502020204030204" pitchFamily="34" charset="0"/>
              </a:rPr>
              <a:t>THE DISCUSSION AND DECISION:</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Before the door bell rings, what will you say to each </a:t>
            </a:r>
          </a:p>
          <a:p>
            <a:r>
              <a:rPr lang="en-US" sz="3200" b="1" dirty="0">
                <a:solidFill>
                  <a:schemeClr val="bg1"/>
                </a:solidFill>
                <a:latin typeface="Calibri" panose="020F0502020204030204" pitchFamily="34" charset="0"/>
                <a:cs typeface="Calibri" panose="020F0502020204030204" pitchFamily="34" charset="0"/>
              </a:rPr>
              <a:t>other? How would you feel? Will you change your plans or ask them to change their plans?</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Remember the text message: “Mom, Jack and I are going to Sausalito for the day. We’re dropping the kids off at 9:00. I know it is the last minute, but I hope you don’t mind. We’ll   be back before dinner, I think. Love You.”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What Biblical Principles would you apply to that situation?</a:t>
            </a:r>
            <a:endParaRPr lang="en-U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63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551624" y="5907856"/>
            <a:ext cx="771089" cy="365125"/>
          </a:xfrm>
        </p:spPr>
        <p:txBody>
          <a:bodyPr/>
          <a:lstStyle/>
          <a:p>
            <a:fld id="{6D22F896-40B5-4ADD-8801-0D06FADFA095}" type="slidenum">
              <a:rPr lang="en-US" sz="2400" smtClean="0">
                <a:solidFill>
                  <a:schemeClr val="bg1"/>
                </a:solidFill>
              </a:rPr>
              <a:t>19</a:t>
            </a:fld>
            <a:endParaRPr lang="en-US" dirty="0">
              <a:solidFill>
                <a:schemeClr val="bg1"/>
              </a:solidFill>
            </a:endParaRPr>
          </a:p>
        </p:txBody>
      </p:sp>
      <p:sp>
        <p:nvSpPr>
          <p:cNvPr id="7" name="TextBox 6">
            <a:extLst>
              <a:ext uri="{FF2B5EF4-FFF2-40B4-BE49-F238E27FC236}">
                <a16:creationId xmlns:a16="http://schemas.microsoft.com/office/drawing/2014/main" id="{8A09DC08-329C-4451-4CE2-133B85A0AF7F}"/>
              </a:ext>
            </a:extLst>
          </p:cNvPr>
          <p:cNvSpPr txBox="1"/>
          <p:nvPr/>
        </p:nvSpPr>
        <p:spPr>
          <a:xfrm>
            <a:off x="869287" y="658095"/>
            <a:ext cx="10941269" cy="5386090"/>
          </a:xfrm>
          <a:prstGeom prst="rect">
            <a:avLst/>
          </a:prstGeom>
          <a:noFill/>
        </p:spPr>
        <p:txBody>
          <a:bodyPr wrap="square" rtlCol="0">
            <a:spAutoFit/>
          </a:bodyPr>
          <a:lstStyle/>
          <a:p>
            <a:pPr marL="514350" indent="-514350">
              <a:buAutoNum type="alphaUcPeriod" startAt="5"/>
            </a:pPr>
            <a:r>
              <a:rPr lang="en-US" sz="3200" b="1" dirty="0">
                <a:solidFill>
                  <a:schemeClr val="bg1"/>
                </a:solidFill>
                <a:latin typeface="Calibri" panose="020F0502020204030204" pitchFamily="34" charset="0"/>
                <a:cs typeface="Calibri" panose="020F0502020204030204" pitchFamily="34" charset="0"/>
              </a:rPr>
              <a:t>THREE BASIC KEY PRINCIPLES for One’s Consideration:</a:t>
            </a:r>
          </a:p>
          <a:p>
            <a:pPr marL="457200" indent="-457200">
              <a:buAutoNum type="alphaUcPeriod" startAt="5"/>
            </a:pP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1.  Take a </a:t>
            </a:r>
            <a:r>
              <a:rPr lang="en-US" sz="3200" b="1" dirty="0">
                <a:solidFill>
                  <a:srgbClr val="FF0000"/>
                </a:solidFill>
                <a:latin typeface="Calibri" panose="020F0502020204030204" pitchFamily="34" charset="0"/>
                <a:cs typeface="Calibri" panose="020F0502020204030204" pitchFamily="34" charset="0"/>
              </a:rPr>
              <a:t>MOMENT</a:t>
            </a:r>
            <a:r>
              <a:rPr lang="en-US" sz="3200" b="1" dirty="0">
                <a:solidFill>
                  <a:schemeClr val="bg1"/>
                </a:solidFill>
                <a:latin typeface="Calibri" panose="020F0502020204030204" pitchFamily="34" charset="0"/>
                <a:cs typeface="Calibri" panose="020F0502020204030204" pitchFamily="34" charset="0"/>
              </a:rPr>
              <a:t> to Pray by asking for Wisdom from</a:t>
            </a:r>
          </a:p>
          <a:p>
            <a:r>
              <a:rPr lang="en-US" sz="3200" b="1" dirty="0">
                <a:solidFill>
                  <a:schemeClr val="bg1"/>
                </a:solidFill>
                <a:latin typeface="Calibri" panose="020F0502020204030204" pitchFamily="34" charset="0"/>
                <a:cs typeface="Calibri" panose="020F0502020204030204" pitchFamily="34" charset="0"/>
              </a:rPr>
              <a:t>            God (James 1:2-7). </a:t>
            </a:r>
          </a:p>
          <a:p>
            <a:r>
              <a:rPr lang="en-US" sz="3200" b="1" dirty="0">
                <a:solidFill>
                  <a:schemeClr val="bg1"/>
                </a:solidFill>
                <a:latin typeface="Calibri" panose="020F0502020204030204" pitchFamily="34" charset="0"/>
                <a:cs typeface="Calibri" panose="020F0502020204030204" pitchFamily="34" charset="0"/>
              </a:rPr>
              <a:t>      2.  Make a </a:t>
            </a:r>
            <a:r>
              <a:rPr lang="en-US" sz="3200" b="1" dirty="0">
                <a:solidFill>
                  <a:srgbClr val="FF0000"/>
                </a:solidFill>
                <a:latin typeface="Calibri" panose="020F0502020204030204" pitchFamily="34" charset="0"/>
                <a:cs typeface="Calibri" panose="020F0502020204030204" pitchFamily="34" charset="0"/>
              </a:rPr>
              <a:t>FAITH BASED DECISION </a:t>
            </a:r>
            <a:r>
              <a:rPr lang="en-US" sz="3200" b="1" dirty="0">
                <a:solidFill>
                  <a:schemeClr val="bg1"/>
                </a:solidFill>
                <a:latin typeface="Calibri" panose="020F0502020204030204" pitchFamily="34" charset="0"/>
                <a:cs typeface="Calibri" panose="020F0502020204030204" pitchFamily="34" charset="0"/>
              </a:rPr>
              <a:t>on your understanding          </a:t>
            </a:r>
          </a:p>
          <a:p>
            <a:r>
              <a:rPr lang="en-US" sz="3200" b="1" dirty="0">
                <a:solidFill>
                  <a:schemeClr val="bg1"/>
                </a:solidFill>
                <a:latin typeface="Calibri" panose="020F0502020204030204" pitchFamily="34" charset="0"/>
                <a:cs typeface="Calibri" panose="020F0502020204030204" pitchFamily="34" charset="0"/>
              </a:rPr>
              <a:t>           of God’s Will (Romans 12:1-2).</a:t>
            </a:r>
          </a:p>
          <a:p>
            <a:r>
              <a:rPr lang="en-US" sz="3200" b="1" dirty="0">
                <a:solidFill>
                  <a:schemeClr val="bg1"/>
                </a:solidFill>
                <a:latin typeface="Calibri" panose="020F0502020204030204" pitchFamily="34" charset="0"/>
                <a:cs typeface="Calibri" panose="020F0502020204030204" pitchFamily="34" charset="0"/>
              </a:rPr>
              <a:t>      3.  Look for </a:t>
            </a:r>
            <a:r>
              <a:rPr lang="en-US" sz="3200" b="1" dirty="0">
                <a:solidFill>
                  <a:srgbClr val="FF0000"/>
                </a:solidFill>
                <a:latin typeface="Calibri" panose="020F0502020204030204" pitchFamily="34" charset="0"/>
                <a:cs typeface="Calibri" panose="020F0502020204030204" pitchFamily="34" charset="0"/>
              </a:rPr>
              <a:t>SPIRITUAL IMPACT OPPORTUNITIES </a:t>
            </a:r>
            <a:r>
              <a:rPr lang="en-US" sz="3200" b="1" dirty="0">
                <a:solidFill>
                  <a:schemeClr val="bg1"/>
                </a:solidFill>
                <a:latin typeface="Calibri" panose="020F0502020204030204" pitchFamily="34" charset="0"/>
                <a:cs typeface="Calibri" panose="020F0502020204030204" pitchFamily="34" charset="0"/>
              </a:rPr>
              <a:t>in the</a:t>
            </a:r>
          </a:p>
          <a:p>
            <a:r>
              <a:rPr lang="en-US" sz="3200" b="1" dirty="0">
                <a:solidFill>
                  <a:schemeClr val="bg1"/>
                </a:solidFill>
                <a:latin typeface="Calibri" panose="020F0502020204030204" pitchFamily="34" charset="0"/>
                <a:cs typeface="Calibri" panose="020F0502020204030204" pitchFamily="34" charset="0"/>
              </a:rPr>
              <a:t>            time spent with others (Matthew 28:18-20).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RESULT:  FINDING </a:t>
            </a:r>
            <a:r>
              <a:rPr lang="en-US" sz="3200" b="1" dirty="0">
                <a:solidFill>
                  <a:srgbClr val="FF0000"/>
                </a:solidFill>
                <a:latin typeface="Calibri" panose="020F0502020204030204" pitchFamily="34" charset="0"/>
                <a:cs typeface="Calibri" panose="020F0502020204030204" pitchFamily="34" charset="0"/>
              </a:rPr>
              <a:t>GREATER JOY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PEACE</a:t>
            </a:r>
            <a:r>
              <a:rPr lang="en-US" sz="3200" b="1" dirty="0">
                <a:solidFill>
                  <a:schemeClr val="bg1"/>
                </a:solidFill>
                <a:latin typeface="Calibri" panose="020F0502020204030204" pitchFamily="34" charset="0"/>
                <a:cs typeface="Calibri" panose="020F0502020204030204" pitchFamily="34" charset="0"/>
              </a:rPr>
              <a:t> IN SEEING THE</a:t>
            </a:r>
          </a:p>
          <a:p>
            <a:r>
              <a:rPr lang="en-US" sz="3200" b="1" dirty="0">
                <a:solidFill>
                  <a:schemeClr val="bg1"/>
                </a:solidFill>
                <a:latin typeface="Calibri" panose="020F0502020204030204" pitchFamily="34" charset="0"/>
                <a:cs typeface="Calibri" panose="020F0502020204030204" pitchFamily="34" charset="0"/>
              </a:rPr>
              <a:t>                   SPIRIT OF GOD WORK IN AND THROUGH YOU.</a:t>
            </a:r>
          </a:p>
        </p:txBody>
      </p:sp>
    </p:spTree>
    <p:extLst>
      <p:ext uri="{BB962C8B-B14F-4D97-AF65-F5344CB8AC3E}">
        <p14:creationId xmlns:p14="http://schemas.microsoft.com/office/powerpoint/2010/main" val="31945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4B1136-87C8-2C81-D012-933EC391D673}"/>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9EF52C8F-A2EA-CBA4-30B1-80092059A378}"/>
              </a:ext>
            </a:extLst>
          </p:cNvPr>
          <p:cNvSpPr>
            <a:spLocks noGrp="1"/>
          </p:cNvSpPr>
          <p:nvPr>
            <p:ph type="sldNum" sz="quarter" idx="12"/>
          </p:nvPr>
        </p:nvSpPr>
        <p:spPr>
          <a:xfrm>
            <a:off x="10696288" y="5797450"/>
            <a:ext cx="771089" cy="365125"/>
          </a:xfrm>
        </p:spPr>
        <p:txBody>
          <a:bodyPr/>
          <a:lstStyle/>
          <a:p>
            <a:fld id="{6D22F896-40B5-4ADD-8801-0D06FADFA095}" type="slidenum">
              <a:rPr lang="en-US" sz="2400" smtClean="0">
                <a:solidFill>
                  <a:schemeClr val="bg1"/>
                </a:solidFill>
                <a:latin typeface="Arial" panose="020B0604020202020204" pitchFamily="34" charset="0"/>
                <a:cs typeface="Arial" panose="020B0604020202020204" pitchFamily="34" charset="0"/>
              </a:rPr>
              <a:t>2</a:t>
            </a:fld>
            <a:endParaRPr lang="en-US"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BEC001-CD12-584E-E49A-EADCA48481EE}"/>
              </a:ext>
            </a:extLst>
          </p:cNvPr>
          <p:cNvSpPr txBox="1"/>
          <p:nvPr/>
        </p:nvSpPr>
        <p:spPr>
          <a:xfrm>
            <a:off x="565597" y="1827872"/>
            <a:ext cx="10901780" cy="1569660"/>
          </a:xfrm>
          <a:prstGeom prst="rect">
            <a:avLst/>
          </a:prstGeom>
          <a:noFill/>
        </p:spPr>
        <p:txBody>
          <a:bodyPr wrap="square" rtlCol="0">
            <a:spAutoFit/>
          </a:bodyPr>
          <a:lstStyle/>
          <a:p>
            <a:pPr algn="ctr"/>
            <a:r>
              <a:rPr lang="en-US" sz="4800" b="1" dirty="0">
                <a:solidFill>
                  <a:schemeClr val="bg1"/>
                </a:solidFill>
                <a:latin typeface="Calibri" panose="020F0502020204030204" pitchFamily="34" charset="0"/>
                <a:cs typeface="Calibri" panose="020F0502020204030204" pitchFamily="34" charset="0"/>
              </a:rPr>
              <a:t>THE BEGINNING </a:t>
            </a:r>
          </a:p>
          <a:p>
            <a:pPr algn="ctr"/>
            <a:r>
              <a:rPr lang="en-US" sz="4800" b="1" dirty="0">
                <a:solidFill>
                  <a:schemeClr val="bg1"/>
                </a:solidFill>
                <a:latin typeface="Calibri" panose="020F0502020204030204" pitchFamily="34" charset="0"/>
                <a:cs typeface="Calibri" panose="020F0502020204030204" pitchFamily="34" charset="0"/>
              </a:rPr>
              <a:t>OF THE NINTH INNING</a:t>
            </a:r>
          </a:p>
        </p:txBody>
      </p:sp>
    </p:spTree>
    <p:extLst>
      <p:ext uri="{BB962C8B-B14F-4D97-AF65-F5344CB8AC3E}">
        <p14:creationId xmlns:p14="http://schemas.microsoft.com/office/powerpoint/2010/main" val="363547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6AF192-544C-D391-BEA7-DFB32588D955}"/>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15652535-B42F-4E45-E3EF-F44A2BC7F8B6}"/>
              </a:ext>
            </a:extLst>
          </p:cNvPr>
          <p:cNvSpPr>
            <a:spLocks noGrp="1"/>
          </p:cNvSpPr>
          <p:nvPr>
            <p:ph type="sldNum" sz="quarter" idx="12"/>
          </p:nvPr>
        </p:nvSpPr>
        <p:spPr>
          <a:xfrm>
            <a:off x="10665044" y="5883275"/>
            <a:ext cx="771089" cy="365125"/>
          </a:xfrm>
        </p:spPr>
        <p:txBody>
          <a:bodyPr/>
          <a:lstStyle/>
          <a:p>
            <a:fld id="{6D22F896-40B5-4ADD-8801-0D06FADFA095}" type="slidenum">
              <a:rPr lang="en-US" sz="2400" smtClean="0">
                <a:solidFill>
                  <a:schemeClr val="bg1"/>
                </a:solidFill>
              </a:rPr>
              <a:t>20</a:t>
            </a:fld>
            <a:endParaRPr lang="en-US" dirty="0">
              <a:solidFill>
                <a:schemeClr val="bg1"/>
              </a:solidFill>
            </a:endParaRPr>
          </a:p>
        </p:txBody>
      </p:sp>
      <p:sp>
        <p:nvSpPr>
          <p:cNvPr id="4" name="TextBox 3">
            <a:extLst>
              <a:ext uri="{FF2B5EF4-FFF2-40B4-BE49-F238E27FC236}">
                <a16:creationId xmlns:a16="http://schemas.microsoft.com/office/drawing/2014/main" id="{AAC94662-86F0-7E6D-4C09-35345219A002}"/>
              </a:ext>
            </a:extLst>
          </p:cNvPr>
          <p:cNvSpPr txBox="1"/>
          <p:nvPr/>
        </p:nvSpPr>
        <p:spPr>
          <a:xfrm>
            <a:off x="964778" y="369868"/>
            <a:ext cx="10471355" cy="5878532"/>
          </a:xfrm>
          <a:prstGeom prst="rect">
            <a:avLst/>
          </a:prstGeom>
          <a:noFill/>
        </p:spPr>
        <p:txBody>
          <a:bodyPr wrap="square" rtlCol="0">
            <a:spAutoFit/>
          </a:bodyPr>
          <a:lstStyle/>
          <a:p>
            <a:pPr marL="514350" indent="-514350">
              <a:buAutoNum type="alphaUcPeriod" startAt="6"/>
            </a:pP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SETTING APPROPRIATE BOUNDARIES.</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1.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DETERMINE</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the Amount of Days to “Help” Babysit in </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 Week and the Hours.</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2.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DETERMINE</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what Compensation you want for Food </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and Gas. Compensation can be Money or Dinner.</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3.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DETERMINE</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what Parents to Bring when the kids </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come over. </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4.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DETERMINE</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the Advance Notice Require unless for</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sickness (emergencies).</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5.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STATE</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your Vacation Days in Advance to them. </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6.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 NEGOTIATE </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with your Children and or In-Laws.</a:t>
            </a:r>
          </a:p>
        </p:txBody>
      </p:sp>
    </p:spTree>
    <p:extLst>
      <p:ext uri="{BB962C8B-B14F-4D97-AF65-F5344CB8AC3E}">
        <p14:creationId xmlns:p14="http://schemas.microsoft.com/office/powerpoint/2010/main" val="120323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3AB49A-480C-C4C6-7430-4BED7AD675BF}"/>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9D1A43F3-B6AD-6AD8-95C6-1DAEF36F2FBA}"/>
              </a:ext>
            </a:extLst>
          </p:cNvPr>
          <p:cNvSpPr>
            <a:spLocks noGrp="1"/>
          </p:cNvSpPr>
          <p:nvPr>
            <p:ph type="sldNum" sz="quarter" idx="12"/>
          </p:nvPr>
        </p:nvSpPr>
        <p:spPr>
          <a:xfrm>
            <a:off x="10665044" y="5883274"/>
            <a:ext cx="771089" cy="365125"/>
          </a:xfrm>
        </p:spPr>
        <p:txBody>
          <a:bodyPr/>
          <a:lstStyle/>
          <a:p>
            <a:fld id="{6D22F896-40B5-4ADD-8801-0D06FADFA095}" type="slidenum">
              <a:rPr lang="en-US" sz="2400" smtClean="0">
                <a:solidFill>
                  <a:schemeClr val="bg1"/>
                </a:solidFill>
              </a:rPr>
              <a:t>21</a:t>
            </a:fld>
            <a:endParaRPr lang="en-US" dirty="0">
              <a:solidFill>
                <a:schemeClr val="bg1"/>
              </a:solidFill>
            </a:endParaRPr>
          </a:p>
        </p:txBody>
      </p:sp>
      <p:sp>
        <p:nvSpPr>
          <p:cNvPr id="4" name="TextBox 3">
            <a:extLst>
              <a:ext uri="{FF2B5EF4-FFF2-40B4-BE49-F238E27FC236}">
                <a16:creationId xmlns:a16="http://schemas.microsoft.com/office/drawing/2014/main" id="{8E1CF1BB-E5DA-F128-9877-03ADE8518D88}"/>
              </a:ext>
            </a:extLst>
          </p:cNvPr>
          <p:cNvSpPr txBox="1"/>
          <p:nvPr/>
        </p:nvSpPr>
        <p:spPr>
          <a:xfrm>
            <a:off x="837828" y="458090"/>
            <a:ext cx="10598305" cy="5509200"/>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SUMMARY: </a:t>
            </a:r>
            <a:r>
              <a:rPr lang="en-US" sz="4000" b="1" dirty="0">
                <a:solidFill>
                  <a:schemeClr val="bg1"/>
                </a:solidFill>
                <a:latin typeface="Calibri" panose="020F0502020204030204" pitchFamily="34" charset="0"/>
                <a:cs typeface="Calibri" panose="020F0502020204030204" pitchFamily="34" charset="0"/>
              </a:rPr>
              <a:t> </a:t>
            </a:r>
          </a:p>
          <a:p>
            <a:endParaRPr lang="en-US" sz="2400" b="1" dirty="0">
              <a:solidFill>
                <a:schemeClr val="bg1"/>
              </a:solidFill>
              <a:latin typeface="Calibri" panose="020F0502020204030204" pitchFamily="34" charset="0"/>
              <a:cs typeface="Calibri" panose="020F0502020204030204" pitchFamily="34" charset="0"/>
            </a:endParaRPr>
          </a:p>
          <a:p>
            <a:r>
              <a:rPr lang="en-US" sz="4000" b="1" dirty="0">
                <a:solidFill>
                  <a:schemeClr val="bg1"/>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ESTABLISHING HEALTHY BOUNDARIES PROVIDE QUALITY OF LIFE FOR YOURSELVES AND DEVELOPS PARENTING RESPONSIBILITIES FOR YOUR CHILDREN.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The Parents are to </a:t>
            </a:r>
            <a:r>
              <a:rPr lang="en-US" sz="3200" b="1" dirty="0">
                <a:solidFill>
                  <a:srgbClr val="FF0000"/>
                </a:solidFill>
                <a:latin typeface="Calibri" panose="020F0502020204030204" pitchFamily="34" charset="0"/>
                <a:cs typeface="Calibri" panose="020F0502020204030204" pitchFamily="34" charset="0"/>
              </a:rPr>
              <a:t>TRAIN UP </a:t>
            </a:r>
            <a:r>
              <a:rPr lang="en-US" sz="3200" b="1" dirty="0">
                <a:solidFill>
                  <a:schemeClr val="bg1"/>
                </a:solidFill>
                <a:latin typeface="Calibri" panose="020F0502020204030204" pitchFamily="34" charset="0"/>
                <a:cs typeface="Calibri" panose="020F0502020204030204" pitchFamily="34" charset="0"/>
              </a:rPr>
              <a:t>their Child in the Way, s/he should go, not the Grandparents (Prov. 22:6).</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Parents are to </a:t>
            </a:r>
            <a:r>
              <a:rPr lang="en-US" sz="3200" b="1" dirty="0">
                <a:solidFill>
                  <a:srgbClr val="FF0000"/>
                </a:solidFill>
                <a:latin typeface="Calibri" panose="020F0502020204030204" pitchFamily="34" charset="0"/>
                <a:cs typeface="Calibri" panose="020F0502020204030204" pitchFamily="34" charset="0"/>
              </a:rPr>
              <a:t>HONOR </a:t>
            </a:r>
            <a:r>
              <a:rPr lang="en-US" sz="3200" b="1" dirty="0">
                <a:solidFill>
                  <a:schemeClr val="bg1"/>
                </a:solidFill>
                <a:latin typeface="Calibri" panose="020F0502020204030204" pitchFamily="34" charset="0"/>
                <a:cs typeface="Calibri" panose="020F0502020204030204" pitchFamily="34" charset="0"/>
              </a:rPr>
              <a:t>their Father and Mother, not abuse them by overusing them (Exod. 20:12).</a:t>
            </a:r>
            <a:endParaRPr lang="en-U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057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3AB49A-480C-C4C6-7430-4BED7AD675BF}"/>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9D1A43F3-B6AD-6AD8-95C6-1DAEF36F2FBA}"/>
              </a:ext>
            </a:extLst>
          </p:cNvPr>
          <p:cNvSpPr>
            <a:spLocks noGrp="1"/>
          </p:cNvSpPr>
          <p:nvPr>
            <p:ph type="sldNum" sz="quarter" idx="12"/>
          </p:nvPr>
        </p:nvSpPr>
        <p:spPr>
          <a:xfrm>
            <a:off x="10721685" y="5858694"/>
            <a:ext cx="771089" cy="365125"/>
          </a:xfrm>
        </p:spPr>
        <p:txBody>
          <a:bodyPr/>
          <a:lstStyle/>
          <a:p>
            <a:fld id="{6D22F896-40B5-4ADD-8801-0D06FADFA095}" type="slidenum">
              <a:rPr lang="en-US" sz="2400" smtClean="0">
                <a:solidFill>
                  <a:schemeClr val="bg1"/>
                </a:solidFill>
              </a:rPr>
              <a:t>22</a:t>
            </a:fld>
            <a:endParaRPr lang="en-US" dirty="0">
              <a:solidFill>
                <a:schemeClr val="bg1"/>
              </a:solidFill>
            </a:endParaRPr>
          </a:p>
        </p:txBody>
      </p:sp>
      <p:sp>
        <p:nvSpPr>
          <p:cNvPr id="4" name="TextBox 3">
            <a:extLst>
              <a:ext uri="{FF2B5EF4-FFF2-40B4-BE49-F238E27FC236}">
                <a16:creationId xmlns:a16="http://schemas.microsoft.com/office/drawing/2014/main" id="{8E1CF1BB-E5DA-F128-9877-03ADE8518D88}"/>
              </a:ext>
            </a:extLst>
          </p:cNvPr>
          <p:cNvSpPr txBox="1"/>
          <p:nvPr/>
        </p:nvSpPr>
        <p:spPr>
          <a:xfrm>
            <a:off x="1141411" y="914213"/>
            <a:ext cx="10351363" cy="3170099"/>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II. DISCUSSION AND EXPLORATION:</a:t>
            </a:r>
          </a:p>
          <a:p>
            <a:r>
              <a:rPr lang="en-US" sz="4000" b="1" dirty="0">
                <a:solidFill>
                  <a:schemeClr val="bg1"/>
                </a:solidFill>
                <a:latin typeface="Calibri" panose="020F0502020204030204" pitchFamily="34" charset="0"/>
                <a:cs typeface="Calibri" panose="020F0502020204030204" pitchFamily="34" charset="0"/>
              </a:rPr>
              <a:t> </a:t>
            </a:r>
          </a:p>
          <a:p>
            <a:pPr algn="ctr"/>
            <a:r>
              <a:rPr lang="en-US" sz="4000" b="1" dirty="0">
                <a:solidFill>
                  <a:schemeClr val="bg1"/>
                </a:solidFill>
                <a:latin typeface="Calibri" panose="020F0502020204030204" pitchFamily="34" charset="0"/>
                <a:cs typeface="Calibri" panose="020F0502020204030204" pitchFamily="34" charset="0"/>
              </a:rPr>
              <a:t>FACING THE DIMINISHING INFLUENCE </a:t>
            </a:r>
          </a:p>
          <a:p>
            <a:pPr algn="ctr"/>
            <a:r>
              <a:rPr lang="en-US" sz="4000" b="1" dirty="0">
                <a:solidFill>
                  <a:schemeClr val="bg1"/>
                </a:solidFill>
                <a:latin typeface="Calibri" panose="020F0502020204030204" pitchFamily="34" charset="0"/>
                <a:cs typeface="Calibri" panose="020F0502020204030204" pitchFamily="34" charset="0"/>
              </a:rPr>
              <a:t>OVER OUR (ADULT) CHILDREN</a:t>
            </a:r>
          </a:p>
          <a:p>
            <a:pPr algn="ctr"/>
            <a:r>
              <a:rPr lang="en-US" sz="4000" b="1" dirty="0">
                <a:solidFill>
                  <a:schemeClr val="bg1"/>
                </a:solidFill>
                <a:latin typeface="Calibri" panose="020F0502020204030204" pitchFamily="34" charset="0"/>
                <a:cs typeface="Calibri" panose="020F0502020204030204" pitchFamily="34" charset="0"/>
              </a:rPr>
              <a:t>(THE RE-INVESTMENTS OF OUR LIVES)</a:t>
            </a:r>
          </a:p>
        </p:txBody>
      </p:sp>
    </p:spTree>
    <p:extLst>
      <p:ext uri="{BB962C8B-B14F-4D97-AF65-F5344CB8AC3E}">
        <p14:creationId xmlns:p14="http://schemas.microsoft.com/office/powerpoint/2010/main" val="265227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2" name="Picture 1">
            <a:extLst>
              <a:ext uri="{FF2B5EF4-FFF2-40B4-BE49-F238E27FC236}">
                <a16:creationId xmlns:a16="http://schemas.microsoft.com/office/drawing/2014/main" id="{8519CC7A-6E15-16F7-1ECB-BA1096ACD08C}"/>
              </a:ext>
            </a:extLst>
          </p:cNvPr>
          <p:cNvPicPr>
            <a:picLocks noChangeAspect="1"/>
          </p:cNvPicPr>
          <p:nvPr/>
        </p:nvPicPr>
        <p:blipFill>
          <a:blip r:embed="rId2"/>
          <a:stretch>
            <a:fillRect/>
          </a:stretch>
        </p:blipFill>
        <p:spPr>
          <a:xfrm>
            <a:off x="6096000" y="3092458"/>
            <a:ext cx="5730240" cy="3223260"/>
          </a:xfrm>
          <a:prstGeom prst="rect">
            <a:avLst/>
          </a:prstGeom>
        </p:spPr>
      </p:pic>
      <p:pic>
        <p:nvPicPr>
          <p:cNvPr id="3" name="Picture 2">
            <a:extLst>
              <a:ext uri="{FF2B5EF4-FFF2-40B4-BE49-F238E27FC236}">
                <a16:creationId xmlns:a16="http://schemas.microsoft.com/office/drawing/2014/main" id="{14FF89EE-C4F2-5C01-325E-04000D070051}"/>
              </a:ext>
            </a:extLst>
          </p:cNvPr>
          <p:cNvPicPr>
            <a:picLocks noChangeAspect="1"/>
          </p:cNvPicPr>
          <p:nvPr/>
        </p:nvPicPr>
        <p:blipFill>
          <a:blip r:embed="rId3"/>
          <a:stretch>
            <a:fillRect/>
          </a:stretch>
        </p:blipFill>
        <p:spPr>
          <a:xfrm>
            <a:off x="468987" y="378372"/>
            <a:ext cx="5246370" cy="3497580"/>
          </a:xfrm>
          <a:prstGeom prst="rect">
            <a:avLst/>
          </a:prstGeom>
        </p:spPr>
      </p:pic>
      <p:sp>
        <p:nvSpPr>
          <p:cNvPr id="6" name="TextBox 5">
            <a:extLst>
              <a:ext uri="{FF2B5EF4-FFF2-40B4-BE49-F238E27FC236}">
                <a16:creationId xmlns:a16="http://schemas.microsoft.com/office/drawing/2014/main" id="{8C25F7E6-175B-9613-6275-6F2C7C088FC2}"/>
              </a:ext>
            </a:extLst>
          </p:cNvPr>
          <p:cNvSpPr txBox="1"/>
          <p:nvPr/>
        </p:nvSpPr>
        <p:spPr>
          <a:xfrm>
            <a:off x="6011917" y="693683"/>
            <a:ext cx="6043449" cy="1754326"/>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WHAT’S HAPPENING TO THE </a:t>
            </a:r>
          </a:p>
          <a:p>
            <a:pPr algn="ctr"/>
            <a:r>
              <a:rPr lang="en-US" sz="3600" b="1" dirty="0">
                <a:solidFill>
                  <a:schemeClr val="bg1"/>
                </a:solidFill>
                <a:latin typeface="Calibri" panose="020F0502020204030204" pitchFamily="34" charset="0"/>
                <a:cs typeface="Calibri" panose="020F0502020204030204" pitchFamily="34" charset="0"/>
              </a:rPr>
              <a:t>NEXT GENERATION OF CHRISTIANS?</a:t>
            </a:r>
          </a:p>
        </p:txBody>
      </p:sp>
      <p:sp>
        <p:nvSpPr>
          <p:cNvPr id="7" name="TextBox 6">
            <a:extLst>
              <a:ext uri="{FF2B5EF4-FFF2-40B4-BE49-F238E27FC236}">
                <a16:creationId xmlns:a16="http://schemas.microsoft.com/office/drawing/2014/main" id="{8F1AD3B1-BA05-3A87-7B3F-A9134177B537}"/>
              </a:ext>
            </a:extLst>
          </p:cNvPr>
          <p:cNvSpPr txBox="1"/>
          <p:nvPr/>
        </p:nvSpPr>
        <p:spPr>
          <a:xfrm>
            <a:off x="693683" y="4372303"/>
            <a:ext cx="4750676" cy="1569660"/>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HERE YESTERDAY, MISSING TODAY, AND GONE TOMORROW?</a:t>
            </a:r>
          </a:p>
        </p:txBody>
      </p:sp>
    </p:spTree>
    <p:extLst>
      <p:ext uri="{BB962C8B-B14F-4D97-AF65-F5344CB8AC3E}">
        <p14:creationId xmlns:p14="http://schemas.microsoft.com/office/powerpoint/2010/main" val="242619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34F8F6-9032-E11F-7E5A-48263E9F1ED2}"/>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90F04025-748E-070E-90D9-A877B09330CF}"/>
              </a:ext>
            </a:extLst>
          </p:cNvPr>
          <p:cNvSpPr>
            <a:spLocks noGrp="1"/>
          </p:cNvSpPr>
          <p:nvPr>
            <p:ph type="sldNum" sz="quarter" idx="12"/>
          </p:nvPr>
        </p:nvSpPr>
        <p:spPr>
          <a:xfrm>
            <a:off x="10807263" y="5883274"/>
            <a:ext cx="771089" cy="365125"/>
          </a:xfrm>
        </p:spPr>
        <p:txBody>
          <a:bodyPr/>
          <a:lstStyle/>
          <a:p>
            <a:fld id="{6D22F896-40B5-4ADD-8801-0D06FADFA095}" type="slidenum">
              <a:rPr lang="en-US" sz="2400" smtClean="0">
                <a:solidFill>
                  <a:schemeClr val="bg1"/>
                </a:solidFill>
              </a:rPr>
              <a:t>24</a:t>
            </a:fld>
            <a:endParaRPr lang="en-US" dirty="0">
              <a:solidFill>
                <a:schemeClr val="bg1"/>
              </a:solidFill>
            </a:endParaRPr>
          </a:p>
        </p:txBody>
      </p:sp>
      <p:sp>
        <p:nvSpPr>
          <p:cNvPr id="8" name="TextBox 7">
            <a:extLst>
              <a:ext uri="{FF2B5EF4-FFF2-40B4-BE49-F238E27FC236}">
                <a16:creationId xmlns:a16="http://schemas.microsoft.com/office/drawing/2014/main" id="{2039E70C-4AC8-4CB8-2DFC-0BF8BB602AAD}"/>
              </a:ext>
            </a:extLst>
          </p:cNvPr>
          <p:cNvSpPr txBox="1"/>
          <p:nvPr/>
        </p:nvSpPr>
        <p:spPr>
          <a:xfrm>
            <a:off x="1015455" y="1110633"/>
            <a:ext cx="10562897" cy="4955203"/>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I.  BARNA REPORTS: </a:t>
            </a:r>
          </a:p>
          <a:p>
            <a:endParaRPr lang="en-US" sz="2800" b="1"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     The percentage of young-adult dropouts has increased from 59 to 64 percent. Nearly two-thirds of U.S. 18–29-year-olds who grew up in church tell </a:t>
            </a:r>
            <a:r>
              <a:rPr lang="en-US" sz="3600" b="1" dirty="0" err="1">
                <a:solidFill>
                  <a:schemeClr val="bg1"/>
                </a:solidFill>
                <a:latin typeface="Calibri" panose="020F0502020204030204" pitchFamily="34" charset="0"/>
                <a:cs typeface="Calibri" panose="020F0502020204030204" pitchFamily="34" charset="0"/>
              </a:rPr>
              <a:t>Barna</a:t>
            </a:r>
            <a:r>
              <a:rPr lang="en-US" sz="3600" b="1" dirty="0">
                <a:solidFill>
                  <a:schemeClr val="bg1"/>
                </a:solidFill>
                <a:latin typeface="Calibri" panose="020F0502020204030204" pitchFamily="34" charset="0"/>
                <a:cs typeface="Calibri" panose="020F0502020204030204" pitchFamily="34" charset="0"/>
              </a:rPr>
              <a:t> they have withdrawn from church involvement as an adult after having been active as a child or teen.</a:t>
            </a:r>
          </a:p>
          <a:p>
            <a:endParaRPr lang="en-US" sz="3600" b="1" dirty="0">
              <a:solidFill>
                <a:schemeClr val="bg1"/>
              </a:solidFill>
              <a:latin typeface="Calibri" panose="020F0502020204030204" pitchFamily="34" charset="0"/>
              <a:cs typeface="Calibri" panose="020F0502020204030204" pitchFamily="34" charset="0"/>
            </a:endParaRPr>
          </a:p>
          <a:p>
            <a:endParaRPr lang="en-U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86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581121" y="5883274"/>
            <a:ext cx="771089" cy="365125"/>
          </a:xfrm>
        </p:spPr>
        <p:txBody>
          <a:bodyPr/>
          <a:lstStyle/>
          <a:p>
            <a:fld id="{6D22F896-40B5-4ADD-8801-0D06FADFA095}" type="slidenum">
              <a:rPr lang="en-US" sz="2400" smtClean="0">
                <a:solidFill>
                  <a:schemeClr val="bg1"/>
                </a:solidFill>
              </a:rPr>
              <a:t>25</a:t>
            </a:fld>
            <a:endParaRPr lang="en-US" dirty="0">
              <a:solidFill>
                <a:schemeClr val="bg1"/>
              </a:solidFill>
            </a:endParaRPr>
          </a:p>
        </p:txBody>
      </p:sp>
      <p:sp>
        <p:nvSpPr>
          <p:cNvPr id="2" name="TextBox 1">
            <a:extLst>
              <a:ext uri="{FF2B5EF4-FFF2-40B4-BE49-F238E27FC236}">
                <a16:creationId xmlns:a16="http://schemas.microsoft.com/office/drawing/2014/main" id="{53C7AF8A-0397-4529-21FA-B4BBB900B428}"/>
              </a:ext>
            </a:extLst>
          </p:cNvPr>
          <p:cNvSpPr txBox="1"/>
          <p:nvPr/>
        </p:nvSpPr>
        <p:spPr>
          <a:xfrm>
            <a:off x="599089" y="735724"/>
            <a:ext cx="10941270" cy="5016758"/>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II.  SHARE TIME:  CHOSE ONE OR BOTH QUESTIONS.</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  WHY DO YOU THINK ARE THE REASONS/CAUSES OUR </a:t>
            </a:r>
          </a:p>
          <a:p>
            <a:r>
              <a:rPr lang="en-US" sz="3200" b="1" dirty="0">
                <a:solidFill>
                  <a:schemeClr val="bg1"/>
                </a:solidFill>
                <a:latin typeface="Calibri" panose="020F0502020204030204" pitchFamily="34" charset="0"/>
                <a:cs typeface="Calibri" panose="020F0502020204030204" pitchFamily="34" charset="0"/>
              </a:rPr>
              <a:t>           YOUNG ADULTS ARE LEAVING OR NOT RETURNING TO</a:t>
            </a:r>
          </a:p>
          <a:p>
            <a:r>
              <a:rPr lang="en-US" sz="3200" b="1" dirty="0">
                <a:solidFill>
                  <a:schemeClr val="bg1"/>
                </a:solidFill>
                <a:latin typeface="Calibri" panose="020F0502020204030204" pitchFamily="34" charset="0"/>
                <a:cs typeface="Calibri" panose="020F0502020204030204" pitchFamily="34" charset="0"/>
              </a:rPr>
              <a:t>           OUR CHURCHES DURING/AFTER COLLEGE?</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B.  HOW WOULD YOU ASSESS THE SPIRITUAL MATURITY </a:t>
            </a:r>
          </a:p>
          <a:p>
            <a:r>
              <a:rPr lang="en-US" sz="3200" b="1" dirty="0">
                <a:solidFill>
                  <a:schemeClr val="bg1"/>
                </a:solidFill>
                <a:latin typeface="Calibri" panose="020F0502020204030204" pitchFamily="34" charset="0"/>
                <a:cs typeface="Calibri" panose="020F0502020204030204" pitchFamily="34" charset="0"/>
              </a:rPr>
              <a:t>           AND PARTICIPATION OF THE YOUNG ADULTS IN THE </a:t>
            </a:r>
          </a:p>
          <a:p>
            <a:r>
              <a:rPr lang="en-US" sz="3200" b="1" dirty="0">
                <a:solidFill>
                  <a:schemeClr val="bg1"/>
                </a:solidFill>
                <a:latin typeface="Calibri" panose="020F0502020204030204" pitchFamily="34" charset="0"/>
                <a:cs typeface="Calibri" panose="020F0502020204030204" pitchFamily="34" charset="0"/>
              </a:rPr>
              <a:t>           CHURCH?</a:t>
            </a:r>
          </a:p>
          <a:p>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34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2F389D-DB9A-FCF7-8FC5-398863E08986}"/>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C99ACC8C-8EDD-2267-2309-B58C308A82C8}"/>
              </a:ext>
            </a:extLst>
          </p:cNvPr>
          <p:cNvSpPr>
            <a:spLocks noGrp="1"/>
          </p:cNvSpPr>
          <p:nvPr>
            <p:ph type="sldNum" sz="quarter" idx="12"/>
          </p:nvPr>
        </p:nvSpPr>
        <p:spPr>
          <a:xfrm>
            <a:off x="10665044" y="5907856"/>
            <a:ext cx="771089" cy="365125"/>
          </a:xfrm>
        </p:spPr>
        <p:txBody>
          <a:bodyPr/>
          <a:lstStyle/>
          <a:p>
            <a:fld id="{6D22F896-40B5-4ADD-8801-0D06FADFA095}" type="slidenum">
              <a:rPr lang="en-US" sz="2400" smtClean="0">
                <a:solidFill>
                  <a:schemeClr val="bg1"/>
                </a:solidFill>
              </a:rPr>
              <a:t>26</a:t>
            </a:fld>
            <a:endParaRPr lang="en-US" dirty="0">
              <a:solidFill>
                <a:schemeClr val="bg1"/>
              </a:solidFill>
            </a:endParaRPr>
          </a:p>
        </p:txBody>
      </p:sp>
      <p:sp>
        <p:nvSpPr>
          <p:cNvPr id="7" name="TextBox 6">
            <a:extLst>
              <a:ext uri="{FF2B5EF4-FFF2-40B4-BE49-F238E27FC236}">
                <a16:creationId xmlns:a16="http://schemas.microsoft.com/office/drawing/2014/main" id="{210A18F3-8494-EA00-14A8-B7C18DBC685F}"/>
              </a:ext>
            </a:extLst>
          </p:cNvPr>
          <p:cNvSpPr txBox="1"/>
          <p:nvPr/>
        </p:nvSpPr>
        <p:spPr>
          <a:xfrm>
            <a:off x="409903" y="519611"/>
            <a:ext cx="11372194" cy="5970865"/>
          </a:xfrm>
          <a:prstGeom prst="rect">
            <a:avLst/>
          </a:prstGeom>
          <a:noFill/>
        </p:spPr>
        <p:txBody>
          <a:bodyPr wrap="square">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2019 Life Way Survey of Young Adults of Why They’re Leaving    the Church: </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Moved</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to college and stopped attending church (34 percent).</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Church members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seemed judgmental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or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hypocritical</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(32 percent).</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Don’t feel connected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to people in my church (29 percent).</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Disagreed</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with the church’s stance on political/social issues (25%).</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Work responsibilities prevented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me from attending (24 percent).</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Never connected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with students in the student ministry (23percent).</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Simply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wanted a break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from church (23 percent).</a:t>
            </a: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Was only going to church</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 to please others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(22 percent). </a:t>
            </a:r>
          </a:p>
          <a:p>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    Are those the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REAL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reasons or the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“ACCEPTABLE” </a:t>
            </a: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reasons?</a:t>
            </a:r>
          </a:p>
        </p:txBody>
      </p:sp>
    </p:spTree>
    <p:extLst>
      <p:ext uri="{BB962C8B-B14F-4D97-AF65-F5344CB8AC3E}">
        <p14:creationId xmlns:p14="http://schemas.microsoft.com/office/powerpoint/2010/main" val="157038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0599C79-EFCE-AB79-DCB2-6FAEFB6EEB83}"/>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31705D-B441-7339-C08D-2C28048265AB}"/>
              </a:ext>
            </a:extLst>
          </p:cNvPr>
          <p:cNvSpPr>
            <a:spLocks noGrp="1"/>
          </p:cNvSpPr>
          <p:nvPr>
            <p:ph type="sldNum" sz="quarter" idx="12"/>
          </p:nvPr>
        </p:nvSpPr>
        <p:spPr>
          <a:xfrm>
            <a:off x="10665044" y="5883275"/>
            <a:ext cx="771089" cy="365125"/>
          </a:xfrm>
        </p:spPr>
        <p:txBody>
          <a:bodyPr/>
          <a:lstStyle/>
          <a:p>
            <a:fld id="{6D22F896-40B5-4ADD-8801-0D06FADFA095}" type="slidenum">
              <a:rPr lang="en-US" sz="2400" smtClean="0">
                <a:solidFill>
                  <a:schemeClr val="bg1"/>
                </a:solidFill>
              </a:rPr>
              <a:t>27</a:t>
            </a:fld>
            <a:endParaRPr lang="en-US" dirty="0">
              <a:solidFill>
                <a:schemeClr val="bg1"/>
              </a:solidFill>
            </a:endParaRPr>
          </a:p>
        </p:txBody>
      </p:sp>
      <p:sp>
        <p:nvSpPr>
          <p:cNvPr id="7" name="TextBox 6">
            <a:extLst>
              <a:ext uri="{FF2B5EF4-FFF2-40B4-BE49-F238E27FC236}">
                <a16:creationId xmlns:a16="http://schemas.microsoft.com/office/drawing/2014/main" id="{1EB97457-4DB2-D668-9CBC-D453D26D756B}"/>
              </a:ext>
            </a:extLst>
          </p:cNvPr>
          <p:cNvSpPr txBox="1"/>
          <p:nvPr/>
        </p:nvSpPr>
        <p:spPr>
          <a:xfrm>
            <a:off x="967829" y="835739"/>
            <a:ext cx="10468304" cy="5047536"/>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III.  OUR </a:t>
            </a:r>
            <a:r>
              <a:rPr lang="en-US" sz="3200" b="1" dirty="0">
                <a:solidFill>
                  <a:srgbClr val="FF0000"/>
                </a:solidFill>
                <a:latin typeface="Calibri" panose="020F0502020204030204" pitchFamily="34" charset="0"/>
                <a:cs typeface="Calibri" panose="020F0502020204030204" pitchFamily="34" charset="0"/>
              </a:rPr>
              <a:t>PASSIVE</a:t>
            </a:r>
            <a:r>
              <a:rPr lang="en-US" sz="3200" b="1" dirty="0">
                <a:solidFill>
                  <a:schemeClr val="bg1"/>
                </a:solidFill>
                <a:latin typeface="Calibri" panose="020F0502020204030204" pitchFamily="34" charset="0"/>
                <a:cs typeface="Calibri" panose="020F0502020204030204" pitchFamily="34" charset="0"/>
              </a:rPr>
              <a:t> OR </a:t>
            </a:r>
            <a:r>
              <a:rPr lang="en-US" sz="3200" b="1" dirty="0">
                <a:solidFill>
                  <a:srgbClr val="FF0000"/>
                </a:solidFill>
                <a:latin typeface="Calibri" panose="020F0502020204030204" pitchFamily="34" charset="0"/>
                <a:cs typeface="Calibri" panose="020F0502020204030204" pitchFamily="34" charset="0"/>
              </a:rPr>
              <a:t>WAYWARD</a:t>
            </a:r>
            <a:r>
              <a:rPr lang="en-US" sz="3200" b="1" dirty="0">
                <a:solidFill>
                  <a:schemeClr val="bg1"/>
                </a:solidFill>
                <a:latin typeface="Calibri" panose="020F0502020204030204" pitchFamily="34" charset="0"/>
                <a:cs typeface="Calibri" panose="020F0502020204030204" pitchFamily="34" charset="0"/>
              </a:rPr>
              <a:t> SPIRITUAL CHILDREN. </a:t>
            </a:r>
          </a:p>
          <a:p>
            <a:r>
              <a:rPr lang="en-US" sz="3200" b="1" dirty="0">
                <a:solidFill>
                  <a:schemeClr val="bg1"/>
                </a:solidFill>
                <a:latin typeface="Calibri" panose="020F0502020204030204" pitchFamily="34" charset="0"/>
                <a:cs typeface="Calibri" panose="020F0502020204030204" pitchFamily="34" charset="0"/>
              </a:rPr>
              <a:t>       A.  Our </a:t>
            </a:r>
            <a:r>
              <a:rPr lang="en-US" sz="3200" b="1" dirty="0">
                <a:solidFill>
                  <a:srgbClr val="FF0000"/>
                </a:solidFill>
                <a:latin typeface="Calibri" panose="020F0502020204030204" pitchFamily="34" charset="0"/>
                <a:cs typeface="Calibri" panose="020F0502020204030204" pitchFamily="34" charset="0"/>
              </a:rPr>
              <a:t>QUESTIONS</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DOUBTS</a:t>
            </a:r>
            <a:r>
              <a:rPr lang="en-US" sz="3200" b="1" dirty="0">
                <a:solidFill>
                  <a:schemeClr val="bg1"/>
                </a:solidFill>
                <a:latin typeface="Calibri" panose="020F0502020204030204" pitchFamily="34" charset="0"/>
                <a:cs typeface="Calibri" panose="020F0502020204030204" pitchFamily="34" charset="0"/>
              </a:rPr>
              <a:t>.</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REFLECTION</a:t>
            </a:r>
            <a:r>
              <a:rPr lang="en-US" sz="3200" b="1" dirty="0">
                <a:solidFill>
                  <a:schemeClr val="bg1"/>
                </a:solidFill>
                <a:latin typeface="Calibri" panose="020F0502020204030204" pitchFamily="34" charset="0"/>
                <a:cs typeface="Calibri" panose="020F0502020204030204" pitchFamily="34" charset="0"/>
              </a:rPr>
              <a:t>:   What could we have done better?</a:t>
            </a:r>
          </a:p>
          <a:p>
            <a:r>
              <a:rPr lang="en-US" sz="3200" b="1" dirty="0">
                <a:solidFill>
                  <a:schemeClr val="bg1"/>
                </a:solidFill>
                <a:latin typeface="Calibri" panose="020F0502020204030204" pitchFamily="34" charset="0"/>
                <a:cs typeface="Calibri" panose="020F0502020204030204" pitchFamily="34" charset="0"/>
              </a:rPr>
              <a:t>                                            Where did we go wrong?</a:t>
            </a:r>
            <a:endParaRPr lang="en-US" b="1" dirty="0">
              <a:solidFill>
                <a:schemeClr val="bg1"/>
              </a:solidFill>
              <a:latin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SALVATION</a:t>
            </a:r>
            <a:r>
              <a:rPr lang="en-US" sz="3200" b="1" dirty="0">
                <a:solidFill>
                  <a:schemeClr val="bg1"/>
                </a:solidFill>
                <a:latin typeface="Calibri" panose="020F0502020204030204" pitchFamily="34" charset="0"/>
                <a:cs typeface="Calibri" panose="020F0502020204030204" pitchFamily="34" charset="0"/>
              </a:rPr>
              <a:t>:      Is my son/daughter truly saved?</a:t>
            </a:r>
          </a:p>
          <a:p>
            <a:r>
              <a:rPr lang="en-US" sz="3200" b="1" dirty="0">
                <a:solidFill>
                  <a:schemeClr val="bg1"/>
                </a:solidFill>
                <a:latin typeface="Calibri" panose="020F0502020204030204" pitchFamily="34" charset="0"/>
                <a:cs typeface="Calibri" panose="020F0502020204030204" pitchFamily="34" charset="0"/>
              </a:rPr>
              <a:t>                                            Why is s/he is like that?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DESPERATION</a:t>
            </a:r>
            <a:r>
              <a:rPr lang="en-US" sz="3200" b="1" dirty="0">
                <a:solidFill>
                  <a:schemeClr val="bg1"/>
                </a:solidFill>
                <a:latin typeface="Calibri" panose="020F0502020204030204" pitchFamily="34" charset="0"/>
                <a:cs typeface="Calibri" panose="020F0502020204030204" pitchFamily="34" charset="0"/>
              </a:rPr>
              <a:t>:  What can we do to change things? </a:t>
            </a:r>
          </a:p>
          <a:p>
            <a:r>
              <a:rPr lang="en-US" sz="3200" b="1" dirty="0">
                <a:solidFill>
                  <a:schemeClr val="bg1"/>
                </a:solidFill>
                <a:latin typeface="Calibri" panose="020F0502020204030204" pitchFamily="34" charset="0"/>
                <a:cs typeface="Calibri" panose="020F0502020204030204" pitchFamily="34" charset="0"/>
              </a:rPr>
              <a:t>                                              Who will help and guide us?        </a:t>
            </a:r>
          </a:p>
        </p:txBody>
      </p:sp>
    </p:spTree>
    <p:extLst>
      <p:ext uri="{BB962C8B-B14F-4D97-AF65-F5344CB8AC3E}">
        <p14:creationId xmlns:p14="http://schemas.microsoft.com/office/powerpoint/2010/main" val="300153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665044" y="5888191"/>
            <a:ext cx="771089" cy="365125"/>
          </a:xfrm>
        </p:spPr>
        <p:txBody>
          <a:bodyPr/>
          <a:lstStyle/>
          <a:p>
            <a:fld id="{6D22F896-40B5-4ADD-8801-0D06FADFA095}" type="slidenum">
              <a:rPr lang="en-US" sz="2400" smtClean="0">
                <a:solidFill>
                  <a:schemeClr val="bg1"/>
                </a:solidFill>
              </a:rPr>
              <a:t>28</a:t>
            </a:fld>
            <a:endParaRPr lang="en-US" dirty="0">
              <a:solidFill>
                <a:schemeClr val="bg1"/>
              </a:solidFill>
            </a:endParaRPr>
          </a:p>
        </p:txBody>
      </p:sp>
      <p:sp>
        <p:nvSpPr>
          <p:cNvPr id="2" name="TextBox 1">
            <a:extLst>
              <a:ext uri="{FF2B5EF4-FFF2-40B4-BE49-F238E27FC236}">
                <a16:creationId xmlns:a16="http://schemas.microsoft.com/office/drawing/2014/main" id="{6717EFBC-6CA8-0195-E396-A87A83C369F3}"/>
              </a:ext>
            </a:extLst>
          </p:cNvPr>
          <p:cNvSpPr txBox="1"/>
          <p:nvPr/>
        </p:nvSpPr>
        <p:spPr>
          <a:xfrm>
            <a:off x="714705" y="369868"/>
            <a:ext cx="11235558" cy="587853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B.  FACTORS AND INFLUENCES UPON OUR CHILDREN.</a:t>
            </a:r>
            <a:r>
              <a:rPr lang="en-US" sz="2800" b="1" dirty="0">
                <a:solidFill>
                  <a:schemeClr val="bg1"/>
                </a:solidFill>
                <a:latin typeface="Calibri" panose="020F0502020204030204" pitchFamily="34" charset="0"/>
                <a:cs typeface="Calibri" panose="020F0502020204030204" pitchFamily="34" charset="0"/>
              </a:rPr>
              <a:t>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1.  OUR SOCIAL CULTURE FACTOR.</a:t>
            </a: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OFFERING </a:t>
            </a:r>
            <a:r>
              <a:rPr lang="en-US" sz="3200" b="1" dirty="0">
                <a:solidFill>
                  <a:schemeClr val="bg1"/>
                </a:solidFill>
                <a:latin typeface="Calibri" panose="020F0502020204030204" pitchFamily="34" charset="0"/>
                <a:cs typeface="Calibri" panose="020F0502020204030204" pitchFamily="34" charset="0"/>
              </a:rPr>
              <a:t>More Entertaining/Distracting Experiences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MAKING</a:t>
            </a:r>
            <a:r>
              <a:rPr lang="en-US" sz="3200" b="1" dirty="0">
                <a:solidFill>
                  <a:schemeClr val="bg1"/>
                </a:solidFill>
                <a:latin typeface="Calibri" panose="020F0502020204030204" pitchFamily="34" charset="0"/>
                <a:cs typeface="Calibri" panose="020F0502020204030204" pitchFamily="34" charset="0"/>
              </a:rPr>
              <a:t> the “American Dream” a Reality for Self</a:t>
            </a:r>
          </a:p>
          <a:p>
            <a:r>
              <a:rPr lang="en-US" sz="3200" b="1" dirty="0">
                <a:solidFill>
                  <a:schemeClr val="bg1"/>
                </a:solidFill>
                <a:latin typeface="Calibri" panose="020F0502020204030204" pitchFamily="34" charset="0"/>
                <a:cs typeface="Calibri" panose="020F0502020204030204" pitchFamily="34" charset="0"/>
              </a:rPr>
              <a:t>      2.  OUR CHURCH CULTURE FACTOR.</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FINDING</a:t>
            </a:r>
            <a:r>
              <a:rPr lang="en-US" sz="3200" b="1" dirty="0">
                <a:solidFill>
                  <a:schemeClr val="bg1"/>
                </a:solidFill>
                <a:latin typeface="Calibri" panose="020F0502020204030204" pitchFamily="34" charset="0"/>
                <a:cs typeface="Calibri" panose="020F0502020204030204" pitchFamily="34" charset="0"/>
              </a:rPr>
              <a:t> Rigid and Unfilled Spiritual Lonely Life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SERVING </a:t>
            </a:r>
            <a:r>
              <a:rPr lang="en-US" sz="3200" b="1" dirty="0">
                <a:solidFill>
                  <a:schemeClr val="bg1"/>
                </a:solidFill>
                <a:latin typeface="Calibri" panose="020F0502020204030204" pitchFamily="34" charset="0"/>
                <a:cs typeface="Calibri" panose="020F0502020204030204" pitchFamily="34" charset="0"/>
              </a:rPr>
              <a:t>and yet Feeling Unloved</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DISAGREEING </a:t>
            </a:r>
            <a:r>
              <a:rPr lang="en-US" sz="3200" b="1" dirty="0">
                <a:solidFill>
                  <a:schemeClr val="bg1"/>
                </a:solidFill>
                <a:latin typeface="Calibri" panose="020F0502020204030204" pitchFamily="34" charset="0"/>
                <a:cs typeface="Calibri" panose="020F0502020204030204" pitchFamily="34" charset="0"/>
              </a:rPr>
              <a:t>with church’s beliefs and practices</a:t>
            </a:r>
          </a:p>
          <a:p>
            <a:r>
              <a:rPr lang="en-US" sz="3200" b="1" dirty="0">
                <a:solidFill>
                  <a:schemeClr val="bg1"/>
                </a:solidFill>
                <a:latin typeface="Calibri" panose="020F0502020204030204" pitchFamily="34" charset="0"/>
                <a:cs typeface="Calibri" panose="020F0502020204030204" pitchFamily="34" charset="0"/>
              </a:rPr>
              <a:t>      3.  OUR FAMILY CULTURE FACTOR.</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MEETINGS </a:t>
            </a:r>
            <a:r>
              <a:rPr lang="en-US" sz="3200" b="1" dirty="0">
                <a:solidFill>
                  <a:schemeClr val="bg1"/>
                </a:solidFill>
                <a:latin typeface="Calibri" panose="020F0502020204030204" pitchFamily="34" charset="0"/>
                <a:cs typeface="Calibri" panose="020F0502020204030204" pitchFamily="34" charset="0"/>
              </a:rPr>
              <a:t>but Not Meeting My Needs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CONVERSING</a:t>
            </a:r>
            <a:r>
              <a:rPr lang="en-US" sz="3200" b="1" dirty="0">
                <a:solidFill>
                  <a:schemeClr val="bg1"/>
                </a:solidFill>
                <a:latin typeface="Calibri" panose="020F0502020204030204" pitchFamily="34" charset="0"/>
                <a:cs typeface="Calibri" panose="020F0502020204030204" pitchFamily="34" charset="0"/>
              </a:rPr>
              <a:t> but Not Asking about Me</a:t>
            </a:r>
          </a:p>
        </p:txBody>
      </p:sp>
    </p:spTree>
    <p:extLst>
      <p:ext uri="{BB962C8B-B14F-4D97-AF65-F5344CB8AC3E}">
        <p14:creationId xmlns:p14="http://schemas.microsoft.com/office/powerpoint/2010/main" val="400477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475A01-1DCB-B0F7-D27B-6E35F12C99F8}"/>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A582A13-6445-3450-79A5-1F7F1B60B5FB}"/>
              </a:ext>
            </a:extLst>
          </p:cNvPr>
          <p:cNvSpPr>
            <a:spLocks noGrp="1"/>
          </p:cNvSpPr>
          <p:nvPr>
            <p:ph type="sldNum" sz="quarter" idx="12"/>
          </p:nvPr>
        </p:nvSpPr>
        <p:spPr>
          <a:xfrm>
            <a:off x="10807263" y="5883275"/>
            <a:ext cx="771089" cy="365125"/>
          </a:xfrm>
        </p:spPr>
        <p:txBody>
          <a:bodyPr/>
          <a:lstStyle/>
          <a:p>
            <a:fld id="{6D22F896-40B5-4ADD-8801-0D06FADFA095}" type="slidenum">
              <a:rPr lang="en-US" sz="2000" smtClean="0">
                <a:solidFill>
                  <a:schemeClr val="bg1"/>
                </a:solidFill>
              </a:rPr>
              <a:t>29</a:t>
            </a:fld>
            <a:endParaRPr lang="en-US" dirty="0">
              <a:solidFill>
                <a:schemeClr val="bg1"/>
              </a:solidFill>
            </a:endParaRPr>
          </a:p>
        </p:txBody>
      </p:sp>
      <p:sp>
        <p:nvSpPr>
          <p:cNvPr id="8" name="TextBox 7">
            <a:extLst>
              <a:ext uri="{FF2B5EF4-FFF2-40B4-BE49-F238E27FC236}">
                <a16:creationId xmlns:a16="http://schemas.microsoft.com/office/drawing/2014/main" id="{7356730E-A00F-18FC-7354-121DF35A1476}"/>
              </a:ext>
            </a:extLst>
          </p:cNvPr>
          <p:cNvSpPr txBox="1"/>
          <p:nvPr/>
        </p:nvSpPr>
        <p:spPr>
          <a:xfrm>
            <a:off x="693452" y="310415"/>
            <a:ext cx="11121531" cy="5755422"/>
          </a:xfrm>
          <a:prstGeom prst="rect">
            <a:avLst/>
          </a:prstGeom>
          <a:noFill/>
        </p:spPr>
        <p:txBody>
          <a:bodyPr wrap="square" rtlCol="0">
            <a:spAutoFit/>
          </a:bodyPr>
          <a:lstStyle/>
          <a:p>
            <a:pPr marL="514350" indent="-514350">
              <a:buAutoNum type="alphaUcPeriod" startAt="3"/>
            </a:pPr>
            <a:r>
              <a:rPr lang="en-US" sz="3200" b="1" dirty="0">
                <a:solidFill>
                  <a:schemeClr val="bg1"/>
                </a:solidFill>
                <a:latin typeface="Calibri" panose="020F0502020204030204" pitchFamily="34" charset="0"/>
                <a:cs typeface="Calibri" panose="020F0502020204030204" pitchFamily="34" charset="0"/>
              </a:rPr>
              <a:t>A </a:t>
            </a:r>
            <a:r>
              <a:rPr lang="en-US" sz="3200" b="1" dirty="0">
                <a:solidFill>
                  <a:srgbClr val="FF0000"/>
                </a:solidFill>
                <a:latin typeface="Calibri" panose="020F0502020204030204" pitchFamily="34" charset="0"/>
                <a:cs typeface="Calibri" panose="020F0502020204030204" pitchFamily="34" charset="0"/>
              </a:rPr>
              <a:t>CLOSER</a:t>
            </a:r>
            <a:r>
              <a:rPr lang="en-US" sz="3200" b="1" dirty="0">
                <a:solidFill>
                  <a:schemeClr val="bg1"/>
                </a:solidFill>
                <a:latin typeface="Calibri" panose="020F0502020204030204" pitchFamily="34" charset="0"/>
                <a:cs typeface="Calibri" panose="020F0502020204030204" pitchFamily="34" charset="0"/>
              </a:rPr>
              <a:t> CONSIDERATION OF OUR CHILDREN’S FACTORS</a:t>
            </a:r>
            <a:r>
              <a:rPr lang="en-US" sz="3200" dirty="0">
                <a:solidFill>
                  <a:schemeClr val="bg1"/>
                </a:solidFill>
                <a:latin typeface="Calibri" panose="020F0502020204030204" pitchFamily="34" charset="0"/>
                <a:cs typeface="Calibri" panose="020F0502020204030204" pitchFamily="34" charset="0"/>
              </a:rPr>
              <a:t>.</a:t>
            </a:r>
          </a:p>
          <a:p>
            <a:endParaRPr lang="en-US" sz="24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DON’T</a:t>
            </a:r>
            <a:r>
              <a:rPr lang="en-US" sz="3200" b="1" dirty="0">
                <a:solidFill>
                  <a:schemeClr val="bg1"/>
                </a:solidFill>
                <a:latin typeface="Calibri" panose="020F0502020204030204" pitchFamily="34" charset="0"/>
                <a:cs typeface="Calibri" panose="020F0502020204030204" pitchFamily="34" charset="0"/>
              </a:rPr>
              <a:t> sense the Realty of God in his/her life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DON’T</a:t>
            </a:r>
            <a:r>
              <a:rPr lang="en-US" sz="3200" b="1" dirty="0">
                <a:solidFill>
                  <a:schemeClr val="bg1"/>
                </a:solidFill>
                <a:latin typeface="Calibri" panose="020F0502020204030204" pitchFamily="34" charset="0"/>
                <a:cs typeface="Calibri" panose="020F0502020204030204" pitchFamily="34" charset="0"/>
              </a:rPr>
              <a:t> find Relevance/Meaning in sermons or studies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UNABLE</a:t>
            </a:r>
            <a:r>
              <a:rPr lang="en-US" sz="3200" b="1" dirty="0">
                <a:solidFill>
                  <a:schemeClr val="bg1"/>
                </a:solidFill>
                <a:latin typeface="Calibri" panose="020F0502020204030204" pitchFamily="34" charset="0"/>
                <a:cs typeface="Calibri" panose="020F0502020204030204" pitchFamily="34" charset="0"/>
              </a:rPr>
              <a:t> to Experience the elusive “Abundant Life”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DON’T</a:t>
            </a:r>
            <a:r>
              <a:rPr lang="en-US" sz="3200" b="1" dirty="0">
                <a:solidFill>
                  <a:schemeClr val="bg1"/>
                </a:solidFill>
                <a:latin typeface="Calibri" panose="020F0502020204030204" pitchFamily="34" charset="0"/>
                <a:cs typeface="Calibri" panose="020F0502020204030204" pitchFamily="34" charset="0"/>
              </a:rPr>
              <a:t> find Consistency within the Christian family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DISLIKE</a:t>
            </a:r>
            <a:r>
              <a:rPr lang="en-US" sz="3200" b="1" dirty="0">
                <a:solidFill>
                  <a:schemeClr val="bg1"/>
                </a:solidFill>
                <a:latin typeface="Calibri" panose="020F0502020204030204" pitchFamily="34" charset="0"/>
                <a:cs typeface="Calibri" panose="020F0502020204030204" pitchFamily="34" charset="0"/>
              </a:rPr>
              <a:t> the Negative Talk at home about the church</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CAN’T</a:t>
            </a:r>
            <a:r>
              <a:rPr lang="en-US" sz="3200" b="1" dirty="0">
                <a:solidFill>
                  <a:schemeClr val="bg1"/>
                </a:solidFill>
                <a:latin typeface="Calibri" panose="020F0502020204030204" pitchFamily="34" charset="0"/>
                <a:cs typeface="Calibri" panose="020F0502020204030204" pitchFamily="34" charset="0"/>
              </a:rPr>
              <a:t> live up to the Parent’s Spirituality/Expectations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WISH</a:t>
            </a:r>
            <a:r>
              <a:rPr lang="en-US" sz="3200" b="1" dirty="0">
                <a:solidFill>
                  <a:schemeClr val="bg1"/>
                </a:solidFill>
                <a:latin typeface="Calibri" panose="020F0502020204030204" pitchFamily="34" charset="0"/>
                <a:cs typeface="Calibri" panose="020F0502020204030204" pitchFamily="34" charset="0"/>
              </a:rPr>
              <a:t> you could be more of a Parent than a Church Leader</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DON’T</a:t>
            </a:r>
            <a:r>
              <a:rPr lang="en-US" sz="3200" b="1" dirty="0">
                <a:solidFill>
                  <a:schemeClr val="bg1"/>
                </a:solidFill>
                <a:latin typeface="Calibri" panose="020F0502020204030204" pitchFamily="34" charset="0"/>
                <a:cs typeface="Calibri" panose="020F0502020204030204" pitchFamily="34" charset="0"/>
              </a:rPr>
              <a:t> want their children to experience their experiences</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THEY WANT </a:t>
            </a:r>
            <a:r>
              <a:rPr lang="en-US" sz="3200" b="1" dirty="0">
                <a:solidFill>
                  <a:srgbClr val="FF0000"/>
                </a:solidFill>
                <a:latin typeface="Calibri" panose="020F0502020204030204" pitchFamily="34" charset="0"/>
                <a:cs typeface="Calibri" panose="020F0502020204030204" pitchFamily="34" charset="0"/>
              </a:rPr>
              <a:t>AUTHENTICITY, RELEVANCE</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FRIENDSHIP</a:t>
            </a:r>
            <a:r>
              <a:rPr lang="en-US" sz="3200" b="1"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1393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A1EB71-C6CC-172E-4E2D-BFF133195399}"/>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1B3A23B-2BEA-54D9-4BC3-1A7D63DEBEB2}"/>
              </a:ext>
            </a:extLst>
          </p:cNvPr>
          <p:cNvSpPr>
            <a:spLocks noGrp="1"/>
          </p:cNvSpPr>
          <p:nvPr>
            <p:ph type="sldNum" sz="quarter" idx="12"/>
          </p:nvPr>
        </p:nvSpPr>
        <p:spPr>
          <a:xfrm>
            <a:off x="10792863" y="6050661"/>
            <a:ext cx="771089" cy="365125"/>
          </a:xfrm>
        </p:spPr>
        <p:txBody>
          <a:bodyPr/>
          <a:lstStyle/>
          <a:p>
            <a:fld id="{6D22F896-40B5-4ADD-8801-0D06FADFA095}" type="slidenum">
              <a:rPr lang="en-US" sz="2400" smtClean="0">
                <a:solidFill>
                  <a:schemeClr val="bg1"/>
                </a:solidFill>
              </a:rPr>
              <a:t>3</a:t>
            </a:fld>
            <a:endParaRPr lang="en-US" sz="2400" dirty="0">
              <a:solidFill>
                <a:schemeClr val="bg1"/>
              </a:solidFill>
            </a:endParaRPr>
          </a:p>
        </p:txBody>
      </p:sp>
      <p:sp>
        <p:nvSpPr>
          <p:cNvPr id="6" name="TextBox 5">
            <a:extLst>
              <a:ext uri="{FF2B5EF4-FFF2-40B4-BE49-F238E27FC236}">
                <a16:creationId xmlns:a16="http://schemas.microsoft.com/office/drawing/2014/main" id="{E734350C-1F1B-EBD1-153F-CEF27AC56EB6}"/>
              </a:ext>
            </a:extLst>
          </p:cNvPr>
          <p:cNvSpPr txBox="1"/>
          <p:nvPr/>
        </p:nvSpPr>
        <p:spPr>
          <a:xfrm>
            <a:off x="856715" y="609600"/>
            <a:ext cx="11056625" cy="597086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INTRODUCTION</a:t>
            </a:r>
          </a:p>
          <a:p>
            <a:endParaRPr lang="en-US" sz="2400"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     We are thankful to the Lord for our blessed life with</a:t>
            </a:r>
          </a:p>
          <a:p>
            <a:r>
              <a:rPr lang="en-US" sz="3200" b="1" dirty="0">
                <a:solidFill>
                  <a:schemeClr val="bg1"/>
                </a:solidFill>
                <a:latin typeface="Arial" panose="020B0604020202020204" pitchFamily="34" charset="0"/>
                <a:cs typeface="Arial" panose="020B0604020202020204" pitchFamily="34" charset="0"/>
              </a:rPr>
              <a:t>Family, Friends, and Church Family. We’re grateful to our parents. We’re enjoying the fruit of their sacrifice    in enabling our successes and blessed children and grandchildren. </a:t>
            </a:r>
          </a:p>
          <a:p>
            <a:endParaRPr lang="en-US" sz="2000"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     We’re now looking at the bottom of the 8</a:t>
            </a:r>
            <a:r>
              <a:rPr lang="en-US" sz="3200" b="1" baseline="30000" dirty="0">
                <a:solidFill>
                  <a:schemeClr val="bg1"/>
                </a:solidFill>
                <a:latin typeface="Arial" panose="020B0604020202020204" pitchFamily="34" charset="0"/>
                <a:cs typeface="Arial" panose="020B0604020202020204" pitchFamily="34" charset="0"/>
              </a:rPr>
              <a:t>th</a:t>
            </a:r>
            <a:r>
              <a:rPr lang="en-US" sz="3200" b="1" dirty="0">
                <a:solidFill>
                  <a:schemeClr val="bg1"/>
                </a:solidFill>
                <a:latin typeface="Arial" panose="020B0604020202020204" pitchFamily="34" charset="0"/>
                <a:cs typeface="Arial" panose="020B0604020202020204" pitchFamily="34" charset="0"/>
              </a:rPr>
              <a:t> Inning or  the beginning of 9</a:t>
            </a:r>
            <a:r>
              <a:rPr lang="en-US" sz="3200" b="1" baseline="30000" dirty="0">
                <a:solidFill>
                  <a:schemeClr val="bg1"/>
                </a:solidFill>
                <a:latin typeface="Arial" panose="020B0604020202020204" pitchFamily="34" charset="0"/>
                <a:cs typeface="Arial" panose="020B0604020202020204" pitchFamily="34" charset="0"/>
              </a:rPr>
              <a:t>th</a:t>
            </a:r>
            <a:r>
              <a:rPr lang="en-US" sz="3200" b="1" dirty="0">
                <a:solidFill>
                  <a:schemeClr val="bg1"/>
                </a:solidFill>
                <a:latin typeface="Arial" panose="020B0604020202020204" pitchFamily="34" charset="0"/>
                <a:cs typeface="Arial" panose="020B0604020202020204" pitchFamily="34" charset="0"/>
              </a:rPr>
              <a:t> Inning of our lives. We’re thinking about the “pitches” and “at bats” in the Last Inning/s      of our Lives. </a:t>
            </a:r>
            <a:endParaRPr lang="en-US" dirty="0"/>
          </a:p>
          <a:p>
            <a:r>
              <a:rPr lang="en-US" dirty="0"/>
              <a:t>    </a:t>
            </a:r>
          </a:p>
        </p:txBody>
      </p:sp>
    </p:spTree>
    <p:extLst>
      <p:ext uri="{BB962C8B-B14F-4D97-AF65-F5344CB8AC3E}">
        <p14:creationId xmlns:p14="http://schemas.microsoft.com/office/powerpoint/2010/main" val="138122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748270" y="5888191"/>
            <a:ext cx="771089" cy="365125"/>
          </a:xfrm>
        </p:spPr>
        <p:txBody>
          <a:bodyPr/>
          <a:lstStyle/>
          <a:p>
            <a:fld id="{6D22F896-40B5-4ADD-8801-0D06FADFA095}" type="slidenum">
              <a:rPr lang="en-US" sz="2400" smtClean="0">
                <a:solidFill>
                  <a:schemeClr val="bg1"/>
                </a:solidFill>
              </a:rPr>
              <a:t>30</a:t>
            </a:fld>
            <a:endParaRPr lang="en-US" dirty="0">
              <a:solidFill>
                <a:schemeClr val="bg1"/>
              </a:solidFill>
            </a:endParaRPr>
          </a:p>
        </p:txBody>
      </p:sp>
      <p:sp>
        <p:nvSpPr>
          <p:cNvPr id="2" name="TextBox 1">
            <a:extLst>
              <a:ext uri="{FF2B5EF4-FFF2-40B4-BE49-F238E27FC236}">
                <a16:creationId xmlns:a16="http://schemas.microsoft.com/office/drawing/2014/main" id="{17EBA8DE-B04B-88C4-AA30-6AFBECCB82A2}"/>
              </a:ext>
            </a:extLst>
          </p:cNvPr>
          <p:cNvSpPr txBox="1"/>
          <p:nvPr/>
        </p:nvSpPr>
        <p:spPr>
          <a:xfrm>
            <a:off x="383628" y="492978"/>
            <a:ext cx="11424744" cy="575542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 SUMMARY OF THE DESIRES OF OUR YOUNG ADULTS: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 LOOKING </a:t>
            </a:r>
            <a:r>
              <a:rPr lang="en-US" sz="3200" b="1" dirty="0">
                <a:solidFill>
                  <a:schemeClr val="bg1"/>
                </a:solidFill>
                <a:latin typeface="Calibri" panose="020F0502020204030204" pitchFamily="34" charset="0"/>
                <a:cs typeface="Calibri" panose="020F0502020204030204" pitchFamily="34" charset="0"/>
              </a:rPr>
              <a:t>for Someone whom they can connect and share </a:t>
            </a:r>
          </a:p>
          <a:p>
            <a:r>
              <a:rPr lang="en-US" sz="3200" b="1" dirty="0">
                <a:solidFill>
                  <a:schemeClr val="bg1"/>
                </a:solidFill>
                <a:latin typeface="Calibri" panose="020F0502020204030204" pitchFamily="34" charset="0"/>
                <a:cs typeface="Calibri" panose="020F0502020204030204" pitchFamily="34" charset="0"/>
              </a:rPr>
              <a:t>          confidentially: </a:t>
            </a:r>
            <a:r>
              <a:rPr lang="en-US" sz="3200" b="1" dirty="0">
                <a:solidFill>
                  <a:srgbClr val="FF0000"/>
                </a:solidFill>
                <a:latin typeface="Calibri" panose="020F0502020204030204" pitchFamily="34" charset="0"/>
                <a:cs typeface="Calibri" panose="020F0502020204030204" pitchFamily="34" charset="0"/>
              </a:rPr>
              <a:t>A MENTOR</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LOOKING</a:t>
            </a:r>
            <a:r>
              <a:rPr lang="en-US" sz="3200" b="1" dirty="0">
                <a:solidFill>
                  <a:schemeClr val="bg1"/>
                </a:solidFill>
                <a:latin typeface="Calibri" panose="020F0502020204030204" pitchFamily="34" charset="0"/>
                <a:cs typeface="Calibri" panose="020F0502020204030204" pitchFamily="34" charset="0"/>
              </a:rPr>
              <a:t> for Someone who s/he can share and build a </a:t>
            </a:r>
          </a:p>
          <a:p>
            <a:r>
              <a:rPr lang="en-US" sz="3200" b="1" dirty="0">
                <a:solidFill>
                  <a:schemeClr val="bg1"/>
                </a:solidFill>
                <a:latin typeface="Calibri" panose="020F0502020204030204" pitchFamily="34" charset="0"/>
                <a:cs typeface="Calibri" panose="020F0502020204030204" pitchFamily="34" charset="0"/>
              </a:rPr>
              <a:t>          life together: </a:t>
            </a:r>
            <a:r>
              <a:rPr lang="en-US" sz="3200" b="1" dirty="0">
                <a:solidFill>
                  <a:srgbClr val="FF0000"/>
                </a:solidFill>
                <a:latin typeface="Calibri" panose="020F0502020204030204" pitchFamily="34" charset="0"/>
                <a:cs typeface="Calibri" panose="020F0502020204030204" pitchFamily="34" charset="0"/>
              </a:rPr>
              <a:t>A LIFE COMPANION-SPOUSE</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LOOKING</a:t>
            </a:r>
            <a:r>
              <a:rPr lang="en-US" sz="3200" b="1" dirty="0">
                <a:solidFill>
                  <a:schemeClr val="bg1"/>
                </a:solidFill>
                <a:latin typeface="Calibri" panose="020F0502020204030204" pitchFamily="34" charset="0"/>
                <a:cs typeface="Calibri" panose="020F0502020204030204" pitchFamily="34" charset="0"/>
              </a:rPr>
              <a:t> for a Personal Experience with God/Jesus Christ.</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Young Adult’s Heart Cry is this:</a:t>
            </a:r>
          </a:p>
          <a:p>
            <a:r>
              <a:rPr lang="en-US" sz="3200" b="1" dirty="0">
                <a:solidFill>
                  <a:schemeClr val="bg1"/>
                </a:solidFill>
                <a:latin typeface="Calibri" panose="020F0502020204030204" pitchFamily="34" charset="0"/>
                <a:cs typeface="Calibri" panose="020F0502020204030204" pitchFamily="34" charset="0"/>
              </a:rPr>
              <a:t>           “I </a:t>
            </a:r>
            <a:r>
              <a:rPr lang="en-US" sz="3200" b="1" dirty="0">
                <a:solidFill>
                  <a:srgbClr val="FF0000"/>
                </a:solidFill>
                <a:latin typeface="Calibri" panose="020F0502020204030204" pitchFamily="34" charset="0"/>
                <a:cs typeface="Calibri" panose="020F0502020204030204" pitchFamily="34" charset="0"/>
              </a:rPr>
              <a:t>WANT</a:t>
            </a:r>
            <a:r>
              <a:rPr lang="en-US" sz="3200" b="1" dirty="0">
                <a:solidFill>
                  <a:schemeClr val="bg1"/>
                </a:solidFill>
                <a:latin typeface="Calibri" panose="020F0502020204030204" pitchFamily="34" charset="0"/>
                <a:cs typeface="Calibri" panose="020F0502020204030204" pitchFamily="34" charset="0"/>
              </a:rPr>
              <a:t> TO EXPERIENCE GOD IN MY LIFE, BUT I </a:t>
            </a:r>
            <a:r>
              <a:rPr lang="en-US" sz="3200" b="1" dirty="0">
                <a:solidFill>
                  <a:srgbClr val="FF0000"/>
                </a:solidFill>
                <a:latin typeface="Calibri" panose="020F0502020204030204" pitchFamily="34" charset="0"/>
                <a:cs typeface="Calibri" panose="020F0502020204030204" pitchFamily="34" charset="0"/>
              </a:rPr>
              <a:t>DON’T </a:t>
            </a:r>
          </a:p>
          <a:p>
            <a:r>
              <a:rPr lang="en-US" sz="3200" b="1" dirty="0">
                <a:solidFill>
                  <a:srgbClr val="FF0000"/>
                </a:solidFill>
                <a:latin typeface="Calibri" panose="020F0502020204030204" pitchFamily="34" charset="0"/>
                <a:cs typeface="Calibri" panose="020F0502020204030204" pitchFamily="34" charset="0"/>
              </a:rPr>
              <a:t>             KNOW HOW THIS HAPPENS!</a:t>
            </a:r>
            <a:r>
              <a:rPr lang="en-US" sz="3200" b="1" dirty="0">
                <a:solidFill>
                  <a:schemeClr val="bg1"/>
                </a:solidFill>
                <a:latin typeface="Calibri" panose="020F0502020204030204" pitchFamily="34" charset="0"/>
                <a:cs typeface="Calibri" panose="020F0502020204030204" pitchFamily="34" charset="0"/>
              </a:rPr>
              <a:t> IF I CAN’T EXPERIENCE IT, </a:t>
            </a:r>
          </a:p>
          <a:p>
            <a:r>
              <a:rPr lang="en-US" sz="3200" b="1" dirty="0">
                <a:solidFill>
                  <a:schemeClr val="bg1"/>
                </a:solidFill>
                <a:latin typeface="Calibri" panose="020F0502020204030204" pitchFamily="34" charset="0"/>
                <a:cs typeface="Calibri" panose="020F0502020204030204" pitchFamily="34" charset="0"/>
              </a:rPr>
              <a:t>             THEN IT’S NOT REAL!”</a:t>
            </a:r>
          </a:p>
        </p:txBody>
      </p:sp>
    </p:spTree>
    <p:extLst>
      <p:ext uri="{BB962C8B-B14F-4D97-AF65-F5344CB8AC3E}">
        <p14:creationId xmlns:p14="http://schemas.microsoft.com/office/powerpoint/2010/main" val="239039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767933" y="5932533"/>
            <a:ext cx="771089" cy="365125"/>
          </a:xfrm>
        </p:spPr>
        <p:txBody>
          <a:bodyPr/>
          <a:lstStyle/>
          <a:p>
            <a:fld id="{6D22F896-40B5-4ADD-8801-0D06FADFA095}" type="slidenum">
              <a:rPr lang="en-US" sz="2400" smtClean="0">
                <a:solidFill>
                  <a:schemeClr val="bg1"/>
                </a:solidFill>
              </a:rPr>
              <a:t>31</a:t>
            </a:fld>
            <a:endParaRPr lang="en-US" sz="1600" dirty="0">
              <a:solidFill>
                <a:schemeClr val="bg1"/>
              </a:solidFill>
            </a:endParaRPr>
          </a:p>
        </p:txBody>
      </p:sp>
      <p:sp>
        <p:nvSpPr>
          <p:cNvPr id="6" name="TextBox 5">
            <a:extLst>
              <a:ext uri="{FF2B5EF4-FFF2-40B4-BE49-F238E27FC236}">
                <a16:creationId xmlns:a16="http://schemas.microsoft.com/office/drawing/2014/main" id="{EE302843-66D3-639A-C75A-ED99BA607B29}"/>
              </a:ext>
            </a:extLst>
          </p:cNvPr>
          <p:cNvSpPr txBox="1"/>
          <p:nvPr/>
        </p:nvSpPr>
        <p:spPr>
          <a:xfrm>
            <a:off x="767255" y="546538"/>
            <a:ext cx="10657490" cy="5386090"/>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IV.  BUILDING BRIDGES TO OUR YOUNG ADULTS. </a:t>
            </a:r>
          </a:p>
          <a:p>
            <a:r>
              <a:rPr lang="en-US" sz="2800" b="1" dirty="0">
                <a:solidFill>
                  <a:schemeClr val="bg1"/>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A.  OUR </a:t>
            </a:r>
            <a:r>
              <a:rPr lang="en-US" sz="3200" b="1" dirty="0">
                <a:solidFill>
                  <a:srgbClr val="FF0000"/>
                </a:solidFill>
                <a:latin typeface="Calibri" panose="020F0502020204030204" pitchFamily="34" charset="0"/>
                <a:cs typeface="Calibri" panose="020F0502020204030204" pitchFamily="34" charset="0"/>
              </a:rPr>
              <a:t>PRAYERS</a:t>
            </a:r>
            <a:r>
              <a:rPr lang="en-US" sz="3200" b="1" dirty="0">
                <a:solidFill>
                  <a:schemeClr val="bg1"/>
                </a:solidFill>
                <a:latin typeface="Calibri" panose="020F0502020204030204" pitchFamily="34" charset="0"/>
                <a:cs typeface="Calibri" panose="020F0502020204030204" pitchFamily="34" charset="0"/>
              </a:rPr>
              <a:t> BEFORE OUR HEAVENLY FATHER.</a:t>
            </a:r>
            <a:endParaRPr lang="en-US" sz="2400" b="1" dirty="0">
              <a:solidFill>
                <a:schemeClr val="bg1"/>
              </a:solidFill>
              <a:latin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INSIGHT</a:t>
            </a:r>
            <a:r>
              <a:rPr lang="en-US" sz="3200" b="1" dirty="0">
                <a:solidFill>
                  <a:schemeClr val="bg1"/>
                </a:solidFill>
                <a:latin typeface="Calibri" panose="020F0502020204030204" pitchFamily="34" charset="0"/>
                <a:cs typeface="Calibri" panose="020F0502020204030204" pitchFamily="34" charset="0"/>
              </a:rPr>
              <a:t> into our Past Attitudes, Words, Actions that  </a:t>
            </a:r>
          </a:p>
          <a:p>
            <a:r>
              <a:rPr lang="en-US" sz="3200" b="1" dirty="0">
                <a:solidFill>
                  <a:schemeClr val="bg1"/>
                </a:solidFill>
                <a:latin typeface="Calibri" panose="020F0502020204030204" pitchFamily="34" charset="0"/>
                <a:cs typeface="Calibri" panose="020F0502020204030204" pitchFamily="34" charset="0"/>
              </a:rPr>
              <a:t>                    may have caused offenses or alienations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REPENTANCE</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TRANFORMATION</a:t>
            </a:r>
            <a:r>
              <a:rPr lang="en-US" sz="3200" b="1" dirty="0">
                <a:solidFill>
                  <a:schemeClr val="bg1"/>
                </a:solidFill>
                <a:latin typeface="Calibri" panose="020F0502020204030204" pitchFamily="34" charset="0"/>
                <a:cs typeface="Calibri" panose="020F0502020204030204" pitchFamily="34" charset="0"/>
              </a:rPr>
              <a:t> of our heart </a:t>
            </a:r>
          </a:p>
          <a:p>
            <a:r>
              <a:rPr lang="en-US" sz="3200" b="1" dirty="0">
                <a:solidFill>
                  <a:schemeClr val="bg1"/>
                </a:solidFill>
                <a:latin typeface="Calibri" panose="020F0502020204030204" pitchFamily="34" charset="0"/>
                <a:cs typeface="Calibri" panose="020F0502020204030204" pitchFamily="34" charset="0"/>
              </a:rPr>
              <a:t>                    and mind</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SOFTENING</a:t>
            </a:r>
            <a:r>
              <a:rPr lang="en-US" sz="3200" b="1" dirty="0">
                <a:solidFill>
                  <a:schemeClr val="bg1"/>
                </a:solidFill>
                <a:latin typeface="Calibri" panose="020F0502020204030204" pitchFamily="34" charset="0"/>
                <a:cs typeface="Calibri" panose="020F0502020204030204" pitchFamily="34" charset="0"/>
              </a:rPr>
              <a:t> of our son/daughter’s heart and mind</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OPPORTUNITIES</a:t>
            </a:r>
            <a:r>
              <a:rPr lang="en-US" sz="3200" b="1" dirty="0">
                <a:solidFill>
                  <a:schemeClr val="bg1"/>
                </a:solidFill>
                <a:latin typeface="Calibri" panose="020F0502020204030204" pitchFamily="34" charset="0"/>
                <a:cs typeface="Calibri" panose="020F0502020204030204" pitchFamily="34" charset="0"/>
              </a:rPr>
              <a:t> for Restoration and Building New</a:t>
            </a:r>
          </a:p>
          <a:p>
            <a:r>
              <a:rPr lang="en-US" sz="3200" b="1" dirty="0">
                <a:solidFill>
                  <a:schemeClr val="bg1"/>
                </a:solidFill>
                <a:latin typeface="Calibri" panose="020F0502020204030204" pitchFamily="34" charset="0"/>
                <a:cs typeface="Calibri" panose="020F0502020204030204" pitchFamily="34" charset="0"/>
              </a:rPr>
              <a:t>                Connections to him/her</a:t>
            </a:r>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THE </a:t>
            </a:r>
            <a:r>
              <a:rPr lang="en-US" sz="3200" b="1" dirty="0">
                <a:solidFill>
                  <a:srgbClr val="FF0000"/>
                </a:solidFill>
                <a:latin typeface="Calibri" panose="020F0502020204030204" pitchFamily="34" charset="0"/>
                <a:cs typeface="Calibri" panose="020F0502020204030204" pitchFamily="34" charset="0"/>
              </a:rPr>
              <a:t>INITIATIVE</a:t>
            </a:r>
            <a:r>
              <a:rPr lang="en-US" sz="3200" b="1" dirty="0">
                <a:solidFill>
                  <a:schemeClr val="bg1"/>
                </a:solidFill>
                <a:latin typeface="Calibri" panose="020F0502020204030204" pitchFamily="34" charset="0"/>
                <a:cs typeface="Calibri" panose="020F0502020204030204" pitchFamily="34" charset="0"/>
              </a:rPr>
              <a:t> HAS TO ORIGINATE WITH US.</a:t>
            </a:r>
          </a:p>
        </p:txBody>
      </p:sp>
    </p:spTree>
    <p:extLst>
      <p:ext uri="{BB962C8B-B14F-4D97-AF65-F5344CB8AC3E}">
        <p14:creationId xmlns:p14="http://schemas.microsoft.com/office/powerpoint/2010/main" val="3043427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880137" y="5934136"/>
            <a:ext cx="771089" cy="365125"/>
          </a:xfrm>
        </p:spPr>
        <p:txBody>
          <a:bodyPr/>
          <a:lstStyle/>
          <a:p>
            <a:fld id="{6D22F896-40B5-4ADD-8801-0D06FADFA095}" type="slidenum">
              <a:rPr lang="en-US" sz="2400" smtClean="0">
                <a:solidFill>
                  <a:schemeClr val="bg1"/>
                </a:solidFill>
              </a:rPr>
              <a:t>32</a:t>
            </a:fld>
            <a:endParaRPr lang="en-US" sz="1400" dirty="0">
              <a:solidFill>
                <a:schemeClr val="bg1"/>
              </a:solidFill>
            </a:endParaRPr>
          </a:p>
        </p:txBody>
      </p:sp>
      <p:sp>
        <p:nvSpPr>
          <p:cNvPr id="6" name="TextBox 5">
            <a:extLst>
              <a:ext uri="{FF2B5EF4-FFF2-40B4-BE49-F238E27FC236}">
                <a16:creationId xmlns:a16="http://schemas.microsoft.com/office/drawing/2014/main" id="{EE302843-66D3-639A-C75A-ED99BA607B29}"/>
              </a:ext>
            </a:extLst>
          </p:cNvPr>
          <p:cNvSpPr txBox="1"/>
          <p:nvPr/>
        </p:nvSpPr>
        <p:spPr>
          <a:xfrm>
            <a:off x="678765" y="794848"/>
            <a:ext cx="10972461" cy="532453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IV.  BUILDING BRIDGES TO OUR YOUNG ADULTS.</a:t>
            </a:r>
          </a:p>
          <a:p>
            <a:r>
              <a:rPr lang="en-US" sz="2800" b="1" dirty="0">
                <a:solidFill>
                  <a:schemeClr val="bg1"/>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B.  The God Given </a:t>
            </a:r>
            <a:r>
              <a:rPr lang="en-US" sz="3200" b="1" dirty="0">
                <a:solidFill>
                  <a:srgbClr val="FF0000"/>
                </a:solidFill>
                <a:latin typeface="Calibri" panose="020F0502020204030204" pitchFamily="34" charset="0"/>
                <a:cs typeface="Calibri" panose="020F0502020204030204" pitchFamily="34" charset="0"/>
              </a:rPr>
              <a:t>OPPORTUNITIES</a:t>
            </a:r>
            <a:r>
              <a:rPr lang="en-US" sz="3200" b="1" dirty="0">
                <a:solidFill>
                  <a:schemeClr val="bg1"/>
                </a:solidFill>
                <a:latin typeface="Calibri" panose="020F0502020204030204" pitchFamily="34" charset="0"/>
                <a:cs typeface="Calibri" panose="020F0502020204030204" pitchFamily="34" charset="0"/>
              </a:rPr>
              <a:t>.</a:t>
            </a:r>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The</a:t>
            </a:r>
            <a:r>
              <a:rPr lang="en-US" sz="3200" b="1" dirty="0">
                <a:solidFill>
                  <a:srgbClr val="FF0000"/>
                </a:solidFill>
                <a:latin typeface="Calibri" panose="020F0502020204030204" pitchFamily="34" charset="0"/>
                <a:cs typeface="Calibri" panose="020F0502020204030204" pitchFamily="34" charset="0"/>
              </a:rPr>
              <a:t> WEEKLY EVENT </a:t>
            </a:r>
            <a:r>
              <a:rPr lang="en-US" sz="3200" b="1" dirty="0">
                <a:solidFill>
                  <a:schemeClr val="bg1"/>
                </a:solidFill>
                <a:latin typeface="Calibri" panose="020F0502020204030204" pitchFamily="34" charset="0"/>
                <a:cs typeface="Calibri" panose="020F0502020204030204" pitchFamily="34" charset="0"/>
              </a:rPr>
              <a:t>Connections: Babysitting, Church</a:t>
            </a:r>
          </a:p>
          <a:p>
            <a:r>
              <a:rPr lang="en-US" sz="3200" b="1" dirty="0">
                <a:solidFill>
                  <a:schemeClr val="bg1"/>
                </a:solidFill>
                <a:latin typeface="Calibri" panose="020F0502020204030204" pitchFamily="34" charset="0"/>
                <a:cs typeface="Calibri" panose="020F0502020204030204" pitchFamily="34" charset="0"/>
              </a:rPr>
              <a:t>             •  The </a:t>
            </a:r>
            <a:r>
              <a:rPr lang="en-US" sz="3200" b="1" dirty="0">
                <a:solidFill>
                  <a:srgbClr val="FF0000"/>
                </a:solidFill>
                <a:latin typeface="Calibri" panose="020F0502020204030204" pitchFamily="34" charset="0"/>
                <a:cs typeface="Calibri" panose="020F0502020204030204" pitchFamily="34" charset="0"/>
              </a:rPr>
              <a:t>SPECIAL EVENT </a:t>
            </a:r>
            <a:r>
              <a:rPr lang="en-US" sz="3200" b="1" dirty="0">
                <a:solidFill>
                  <a:schemeClr val="bg1"/>
                </a:solidFill>
                <a:latin typeface="Calibri" panose="020F0502020204030204" pitchFamily="34" charset="0"/>
                <a:cs typeface="Calibri" panose="020F0502020204030204" pitchFamily="34" charset="0"/>
              </a:rPr>
              <a:t>Connections: Holidays, Vacation  </a:t>
            </a:r>
          </a:p>
          <a:p>
            <a:r>
              <a:rPr lang="en-US" sz="3200" b="1" dirty="0">
                <a:solidFill>
                  <a:schemeClr val="bg1"/>
                </a:solidFill>
                <a:latin typeface="Calibri" panose="020F0502020204030204" pitchFamily="34" charset="0"/>
                <a:cs typeface="Calibri" panose="020F0502020204030204" pitchFamily="34" charset="0"/>
              </a:rPr>
              <a:t>             •  The </a:t>
            </a:r>
            <a:r>
              <a:rPr lang="en-US" sz="3200" b="1" dirty="0">
                <a:solidFill>
                  <a:srgbClr val="FF0000"/>
                </a:solidFill>
                <a:latin typeface="Calibri" panose="020F0502020204030204" pitchFamily="34" charset="0"/>
                <a:cs typeface="Calibri" panose="020F0502020204030204" pitchFamily="34" charset="0"/>
              </a:rPr>
              <a:t>CRISIS EVENT </a:t>
            </a:r>
            <a:r>
              <a:rPr lang="en-US" sz="3200" b="1" dirty="0">
                <a:solidFill>
                  <a:schemeClr val="bg1"/>
                </a:solidFill>
                <a:latin typeface="Calibri" panose="020F0502020204030204" pitchFamily="34" charset="0"/>
                <a:cs typeface="Calibri" panose="020F0502020204030204" pitchFamily="34" charset="0"/>
              </a:rPr>
              <a:t>Connection: Accidents, Illnesses</a:t>
            </a:r>
          </a:p>
          <a:p>
            <a:r>
              <a:rPr lang="en-US" sz="3200" b="1" dirty="0">
                <a:solidFill>
                  <a:schemeClr val="bg1"/>
                </a:solidFill>
                <a:latin typeface="Calibri" panose="020F0502020204030204" pitchFamily="34" charset="0"/>
                <a:cs typeface="Calibri" panose="020F0502020204030204" pitchFamily="34" charset="0"/>
              </a:rPr>
              <a:t>             •  The </a:t>
            </a:r>
            <a:r>
              <a:rPr lang="en-US" sz="3200" b="1" dirty="0">
                <a:solidFill>
                  <a:srgbClr val="FF0000"/>
                </a:solidFill>
                <a:latin typeface="Calibri" panose="020F0502020204030204" pitchFamily="34" charset="0"/>
                <a:cs typeface="Calibri" panose="020F0502020204030204" pitchFamily="34" charset="0"/>
              </a:rPr>
              <a:t>OFFER EVENT </a:t>
            </a:r>
            <a:r>
              <a:rPr lang="en-US" sz="3200" b="1" dirty="0">
                <a:solidFill>
                  <a:schemeClr val="bg1"/>
                </a:solidFill>
                <a:latin typeface="Calibri" panose="020F0502020204030204" pitchFamily="34" charset="0"/>
                <a:cs typeface="Calibri" panose="020F0502020204030204" pitchFamily="34" charset="0"/>
              </a:rPr>
              <a:t>Connection: Unexpected Kindness</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THE </a:t>
            </a:r>
            <a:r>
              <a:rPr lang="en-US" sz="3200" b="1" dirty="0">
                <a:solidFill>
                  <a:srgbClr val="FF0000"/>
                </a:solidFill>
                <a:latin typeface="Calibri" panose="020F0502020204030204" pitchFamily="34" charset="0"/>
                <a:cs typeface="Calibri" panose="020F0502020204030204" pitchFamily="34" charset="0"/>
              </a:rPr>
              <a:t>OBSERVATIONS</a:t>
            </a:r>
            <a:r>
              <a:rPr lang="en-US" sz="3200" b="1" dirty="0">
                <a:solidFill>
                  <a:schemeClr val="bg1"/>
                </a:solidFill>
                <a:latin typeface="Calibri" panose="020F0502020204030204" pitchFamily="34" charset="0"/>
                <a:cs typeface="Calibri" panose="020F0502020204030204" pitchFamily="34" charset="0"/>
              </a:rPr>
              <a:t> OF HIS/HER LIFE AND LIFESTYLE    </a:t>
            </a:r>
          </a:p>
          <a:p>
            <a:r>
              <a:rPr lang="en-US" sz="3200" b="1" dirty="0">
                <a:solidFill>
                  <a:schemeClr val="bg1"/>
                </a:solidFill>
                <a:latin typeface="Calibri" panose="020F0502020204030204" pitchFamily="34" charset="0"/>
                <a:cs typeface="Calibri" panose="020F0502020204030204" pitchFamily="34" charset="0"/>
              </a:rPr>
              <a:t>        TOGETHER BECOME THE BASES FOR SPARKING A   </a:t>
            </a:r>
          </a:p>
          <a:p>
            <a:r>
              <a:rPr lang="en-US" sz="3200" b="1" dirty="0">
                <a:solidFill>
                  <a:schemeClr val="bg1"/>
                </a:solidFill>
                <a:latin typeface="Calibri" panose="020F0502020204030204" pitchFamily="34" charset="0"/>
                <a:cs typeface="Calibri" panose="020F0502020204030204" pitchFamily="34" charset="0"/>
              </a:rPr>
              <a:t>         CONNECTION (John 4).</a:t>
            </a:r>
          </a:p>
          <a:p>
            <a:r>
              <a:rPr lang="en-US" sz="3200" b="1"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2902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653656" y="5883274"/>
            <a:ext cx="771089" cy="365125"/>
          </a:xfrm>
        </p:spPr>
        <p:txBody>
          <a:bodyPr/>
          <a:lstStyle/>
          <a:p>
            <a:fld id="{6D22F896-40B5-4ADD-8801-0D06FADFA095}" type="slidenum">
              <a:rPr lang="en-US" sz="2800" i="1" smtClean="0">
                <a:solidFill>
                  <a:schemeClr val="bg1"/>
                </a:solidFill>
              </a:rPr>
              <a:t>33</a:t>
            </a:fld>
            <a:endParaRPr lang="en-US" i="1" dirty="0">
              <a:solidFill>
                <a:schemeClr val="bg1"/>
              </a:solidFill>
            </a:endParaRPr>
          </a:p>
        </p:txBody>
      </p:sp>
      <p:sp>
        <p:nvSpPr>
          <p:cNvPr id="6" name="TextBox 5">
            <a:extLst>
              <a:ext uri="{FF2B5EF4-FFF2-40B4-BE49-F238E27FC236}">
                <a16:creationId xmlns:a16="http://schemas.microsoft.com/office/drawing/2014/main" id="{EE302843-66D3-639A-C75A-ED99BA607B29}"/>
              </a:ext>
            </a:extLst>
          </p:cNvPr>
          <p:cNvSpPr txBox="1"/>
          <p:nvPr/>
        </p:nvSpPr>
        <p:spPr>
          <a:xfrm>
            <a:off x="767255" y="911663"/>
            <a:ext cx="10657490" cy="4893647"/>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IV.  BUILDING BRIDGES TO OUR YOUNG ADULTS. </a:t>
            </a:r>
          </a:p>
          <a:p>
            <a:r>
              <a:rPr lang="en-US" sz="3200" b="1" dirty="0">
                <a:solidFill>
                  <a:schemeClr val="bg1"/>
                </a:solidFill>
                <a:latin typeface="Calibri" panose="020F0502020204030204" pitchFamily="34" charset="0"/>
                <a:cs typeface="Calibri" panose="020F0502020204030204" pitchFamily="34" charset="0"/>
              </a:rPr>
              <a:t>       C.  The </a:t>
            </a:r>
            <a:r>
              <a:rPr lang="en-US" sz="3200" b="1" dirty="0">
                <a:solidFill>
                  <a:srgbClr val="FF0000"/>
                </a:solidFill>
                <a:latin typeface="Calibri" panose="020F0502020204030204" pitchFamily="34" charset="0"/>
                <a:cs typeface="Calibri" panose="020F0502020204030204" pitchFamily="34" charset="0"/>
              </a:rPr>
              <a:t>GENERAL</a:t>
            </a:r>
            <a:r>
              <a:rPr lang="en-US" sz="3200" b="1" dirty="0">
                <a:solidFill>
                  <a:schemeClr val="bg1"/>
                </a:solidFill>
                <a:latin typeface="Calibri" panose="020F0502020204030204" pitchFamily="34" charset="0"/>
                <a:cs typeface="Calibri" panose="020F0502020204030204" pitchFamily="34" charset="0"/>
              </a:rPr>
              <a:t> Conversation.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FOCUS</a:t>
            </a:r>
            <a:r>
              <a:rPr lang="en-US" sz="3200" b="1" dirty="0">
                <a:solidFill>
                  <a:schemeClr val="bg1"/>
                </a:solidFill>
                <a:latin typeface="Calibri" panose="020F0502020204030204" pitchFamily="34" charset="0"/>
                <a:cs typeface="Calibri" panose="020F0502020204030204" pitchFamily="34" charset="0"/>
              </a:rPr>
              <a:t> on the Person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 KEEP </a:t>
            </a:r>
            <a:r>
              <a:rPr lang="en-US" sz="3200" b="1" dirty="0">
                <a:solidFill>
                  <a:schemeClr val="bg1"/>
                </a:solidFill>
                <a:latin typeface="Calibri" panose="020F0502020204030204" pitchFamily="34" charset="0"/>
                <a:cs typeface="Calibri" panose="020F0502020204030204" pitchFamily="34" charset="0"/>
              </a:rPr>
              <a:t>Conversation Short and Sweet</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AVOID</a:t>
            </a:r>
            <a:r>
              <a:rPr lang="en-US" sz="3200" b="1" dirty="0">
                <a:solidFill>
                  <a:schemeClr val="bg1"/>
                </a:solidFill>
                <a:latin typeface="Calibri" panose="020F0502020204030204" pitchFamily="34" charset="0"/>
                <a:cs typeface="Calibri" panose="020F0502020204030204" pitchFamily="34" charset="0"/>
              </a:rPr>
              <a:t> Controversial/Spiritual Topics for now</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 ASK </a:t>
            </a:r>
            <a:r>
              <a:rPr lang="en-US" sz="3200" b="1" dirty="0">
                <a:solidFill>
                  <a:schemeClr val="bg1"/>
                </a:solidFill>
                <a:latin typeface="Calibri" panose="020F0502020204030204" pitchFamily="34" charset="0"/>
                <a:cs typeface="Calibri" panose="020F0502020204030204" pitchFamily="34" charset="0"/>
              </a:rPr>
              <a:t>about What’s Happening with him/her.</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END WITH</a:t>
            </a:r>
            <a:r>
              <a:rPr lang="en-US" sz="3200" b="1" dirty="0">
                <a:solidFill>
                  <a:schemeClr val="bg1"/>
                </a:solidFill>
                <a:latin typeface="Calibri" panose="020F0502020204030204" pitchFamily="34" charset="0"/>
                <a:cs typeface="Calibri" panose="020F0502020204030204" pitchFamily="34" charset="0"/>
              </a:rPr>
              <a:t>, “How can Mom and I Pray for you and</a:t>
            </a:r>
          </a:p>
          <a:p>
            <a:r>
              <a:rPr lang="en-US" sz="3200" b="1" dirty="0">
                <a:solidFill>
                  <a:schemeClr val="bg1"/>
                </a:solidFill>
                <a:latin typeface="Calibri" panose="020F0502020204030204" pitchFamily="34" charset="0"/>
                <a:cs typeface="Calibri" panose="020F0502020204030204" pitchFamily="34" charset="0"/>
              </a:rPr>
              <a:t>                     (spouse name) this week?”</a:t>
            </a:r>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YOU’RE </a:t>
            </a:r>
            <a:r>
              <a:rPr lang="en-US" sz="3200" b="1" dirty="0">
                <a:solidFill>
                  <a:srgbClr val="FF0000"/>
                </a:solidFill>
                <a:latin typeface="Calibri" panose="020F0502020204030204" pitchFamily="34" charset="0"/>
                <a:cs typeface="Calibri" panose="020F0502020204030204" pitchFamily="34" charset="0"/>
              </a:rPr>
              <a:t>SOWING </a:t>
            </a:r>
            <a:r>
              <a:rPr lang="en-US" sz="3200" b="1" dirty="0">
                <a:solidFill>
                  <a:schemeClr val="bg1"/>
                </a:solidFill>
                <a:latin typeface="Calibri" panose="020F0502020204030204" pitchFamily="34" charset="0"/>
                <a:cs typeface="Calibri" panose="020F0502020204030204" pitchFamily="34" charset="0"/>
              </a:rPr>
              <a:t> OF KINDNESS AND TRUST.      </a:t>
            </a:r>
          </a:p>
        </p:txBody>
      </p:sp>
    </p:spTree>
    <p:extLst>
      <p:ext uri="{BB962C8B-B14F-4D97-AF65-F5344CB8AC3E}">
        <p14:creationId xmlns:p14="http://schemas.microsoft.com/office/powerpoint/2010/main" val="365203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665044" y="5898023"/>
            <a:ext cx="771089" cy="365125"/>
          </a:xfrm>
        </p:spPr>
        <p:txBody>
          <a:bodyPr/>
          <a:lstStyle/>
          <a:p>
            <a:fld id="{6D22F896-40B5-4ADD-8801-0D06FADFA095}" type="slidenum">
              <a:rPr lang="en-US" sz="2400" smtClean="0">
                <a:solidFill>
                  <a:schemeClr val="bg1"/>
                </a:solidFill>
              </a:rPr>
              <a:t>34</a:t>
            </a:fld>
            <a:endParaRPr lang="en-US" dirty="0">
              <a:solidFill>
                <a:schemeClr val="bg1"/>
              </a:solidFill>
            </a:endParaRPr>
          </a:p>
        </p:txBody>
      </p:sp>
      <p:sp>
        <p:nvSpPr>
          <p:cNvPr id="6" name="TextBox 5">
            <a:extLst>
              <a:ext uri="{FF2B5EF4-FFF2-40B4-BE49-F238E27FC236}">
                <a16:creationId xmlns:a16="http://schemas.microsoft.com/office/drawing/2014/main" id="{EE302843-66D3-639A-C75A-ED99BA607B29}"/>
              </a:ext>
            </a:extLst>
          </p:cNvPr>
          <p:cNvSpPr txBox="1"/>
          <p:nvPr/>
        </p:nvSpPr>
        <p:spPr>
          <a:xfrm>
            <a:off x="904906" y="202053"/>
            <a:ext cx="10657490" cy="587853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IV.   BUILDING BRIDGES TO OUR YOUNG ADULTS.</a:t>
            </a:r>
          </a:p>
          <a:p>
            <a:r>
              <a:rPr lang="en-US" sz="3200" b="1" dirty="0">
                <a:solidFill>
                  <a:schemeClr val="bg1"/>
                </a:solidFill>
                <a:latin typeface="Calibri" panose="020F0502020204030204" pitchFamily="34" charset="0"/>
                <a:cs typeface="Calibri" panose="020F0502020204030204" pitchFamily="34" charset="0"/>
              </a:rPr>
              <a:t>       D.  The </a:t>
            </a:r>
            <a:r>
              <a:rPr lang="en-US" sz="3200" b="1" dirty="0">
                <a:solidFill>
                  <a:srgbClr val="FF0000"/>
                </a:solidFill>
                <a:latin typeface="Calibri" panose="020F0502020204030204" pitchFamily="34" charset="0"/>
                <a:cs typeface="Calibri" panose="020F0502020204030204" pitchFamily="34" charset="0"/>
              </a:rPr>
              <a:t>TRANSITIONAL</a:t>
            </a:r>
            <a:r>
              <a:rPr lang="en-US" sz="3200" b="1" dirty="0">
                <a:solidFill>
                  <a:schemeClr val="bg1"/>
                </a:solidFill>
                <a:latin typeface="Calibri" panose="020F0502020204030204" pitchFamily="34" charset="0"/>
                <a:cs typeface="Calibri" panose="020F0502020204030204" pitchFamily="34" charset="0"/>
              </a:rPr>
              <a:t> Conversation.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TAKING PLACE </a:t>
            </a:r>
            <a:r>
              <a:rPr lang="en-US" sz="3200" b="1" dirty="0">
                <a:solidFill>
                  <a:schemeClr val="bg1"/>
                </a:solidFill>
                <a:latin typeface="Calibri" panose="020F0502020204030204" pitchFamily="34" charset="0"/>
                <a:cs typeface="Calibri" panose="020F0502020204030204" pitchFamily="34" charset="0"/>
              </a:rPr>
              <a:t>in a Semi-Private Setting</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BUILDING UPON </a:t>
            </a:r>
            <a:r>
              <a:rPr lang="en-US" sz="3200" b="1" dirty="0">
                <a:solidFill>
                  <a:schemeClr val="bg1"/>
                </a:solidFill>
                <a:latin typeface="Calibri" panose="020F0502020204030204" pitchFamily="34" charset="0"/>
                <a:cs typeface="Calibri" panose="020F0502020204030204" pitchFamily="34" charset="0"/>
              </a:rPr>
              <a:t>the Last Conversations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ASKING ABOUT </a:t>
            </a:r>
            <a:r>
              <a:rPr lang="en-US" sz="3200" b="1" dirty="0">
                <a:solidFill>
                  <a:schemeClr val="bg1"/>
                </a:solidFill>
                <a:latin typeface="Calibri" panose="020F0502020204030204" pitchFamily="34" charset="0"/>
                <a:cs typeface="Calibri" panose="020F0502020204030204" pitchFamily="34" charset="0"/>
              </a:rPr>
              <a:t>What Happen Last Week, (seeing if </a:t>
            </a:r>
          </a:p>
          <a:p>
            <a:r>
              <a:rPr lang="en-US" sz="3200" b="1" dirty="0">
                <a:solidFill>
                  <a:schemeClr val="bg1"/>
                </a:solidFill>
                <a:latin typeface="Calibri" panose="020F0502020204030204" pitchFamily="34" charset="0"/>
                <a:cs typeface="Calibri" panose="020F0502020204030204" pitchFamily="34" charset="0"/>
              </a:rPr>
              <a:t>                     any </a:t>
            </a:r>
            <a:r>
              <a:rPr lang="en-US" sz="3200" b="1" dirty="0" err="1">
                <a:solidFill>
                  <a:schemeClr val="bg1"/>
                </a:solidFill>
                <a:latin typeface="Calibri" panose="020F0502020204030204" pitchFamily="34" charset="0"/>
                <a:cs typeface="Calibri" panose="020F0502020204030204" pitchFamily="34" charset="0"/>
              </a:rPr>
              <a:t>any</a:t>
            </a:r>
            <a:r>
              <a:rPr lang="en-US" sz="3200" b="1" dirty="0">
                <a:solidFill>
                  <a:schemeClr val="bg1"/>
                </a:solidFill>
                <a:latin typeface="Calibri" panose="020F0502020204030204" pitchFamily="34" charset="0"/>
                <a:cs typeface="Calibri" panose="020F0502020204030204" pitchFamily="34" charset="0"/>
              </a:rPr>
              <a:t> answer to prayer. Don’t push.)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SLOWLY SHARING </a:t>
            </a:r>
            <a:r>
              <a:rPr lang="en-US" sz="3200" b="1" dirty="0">
                <a:solidFill>
                  <a:schemeClr val="bg1"/>
                </a:solidFill>
                <a:latin typeface="Calibri" panose="020F0502020204030204" pitchFamily="34" charset="0"/>
                <a:cs typeface="Calibri" panose="020F0502020204030204" pitchFamily="34" charset="0"/>
              </a:rPr>
              <a:t>What You Learn WITHOUT asking </a:t>
            </a:r>
          </a:p>
          <a:p>
            <a:r>
              <a:rPr lang="en-US" sz="3200" b="1" dirty="0">
                <a:solidFill>
                  <a:schemeClr val="bg1"/>
                </a:solidFill>
                <a:latin typeface="Calibri" panose="020F0502020204030204" pitchFamily="34" charset="0"/>
                <a:cs typeface="Calibri" panose="020F0502020204030204" pitchFamily="34" charset="0"/>
              </a:rPr>
              <a:t>                     him/her to share. Don’t Pressure.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ENDING WITH </a:t>
            </a:r>
            <a:r>
              <a:rPr lang="en-US" sz="3200" b="1" dirty="0">
                <a:solidFill>
                  <a:schemeClr val="bg1"/>
                </a:solidFill>
                <a:latin typeface="Calibri" panose="020F0502020204030204" pitchFamily="34" charset="0"/>
                <a:cs typeface="Calibri" panose="020F0502020204030204" pitchFamily="34" charset="0"/>
              </a:rPr>
              <a:t>asking him/her for their prayer </a:t>
            </a:r>
          </a:p>
          <a:p>
            <a:r>
              <a:rPr lang="en-US" sz="3200" b="1" dirty="0">
                <a:solidFill>
                  <a:schemeClr val="bg1"/>
                </a:solidFill>
                <a:latin typeface="Calibri" panose="020F0502020204030204" pitchFamily="34" charset="0"/>
                <a:cs typeface="Calibri" panose="020F0502020204030204" pitchFamily="34" charset="0"/>
              </a:rPr>
              <a:t>                     request for the week.</a:t>
            </a:r>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YOU’RE </a:t>
            </a:r>
            <a:r>
              <a:rPr lang="en-US" sz="3200" b="1" dirty="0">
                <a:solidFill>
                  <a:srgbClr val="FF0000"/>
                </a:solidFill>
                <a:latin typeface="Calibri" panose="020F0502020204030204" pitchFamily="34" charset="0"/>
                <a:cs typeface="Calibri" panose="020F0502020204030204" pitchFamily="34" charset="0"/>
              </a:rPr>
              <a:t>WATERING</a:t>
            </a:r>
            <a:r>
              <a:rPr lang="en-US" sz="3200" b="1" dirty="0">
                <a:solidFill>
                  <a:schemeClr val="bg1"/>
                </a:solidFill>
                <a:latin typeface="Calibri" panose="020F0502020204030204" pitchFamily="34" charset="0"/>
                <a:cs typeface="Calibri" panose="020F0502020204030204" pitchFamily="34" charset="0"/>
              </a:rPr>
              <a:t> THE SEED IN HIS/HER LIFE.             </a:t>
            </a:r>
          </a:p>
        </p:txBody>
      </p:sp>
    </p:spTree>
    <p:extLst>
      <p:ext uri="{BB962C8B-B14F-4D97-AF65-F5344CB8AC3E}">
        <p14:creationId xmlns:p14="http://schemas.microsoft.com/office/powerpoint/2010/main" val="11124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665044" y="5888191"/>
            <a:ext cx="771089" cy="365125"/>
          </a:xfrm>
        </p:spPr>
        <p:txBody>
          <a:bodyPr/>
          <a:lstStyle/>
          <a:p>
            <a:fld id="{6D22F896-40B5-4ADD-8801-0D06FADFA095}" type="slidenum">
              <a:rPr lang="en-US" sz="2400" smtClean="0">
                <a:solidFill>
                  <a:schemeClr val="bg1"/>
                </a:solidFill>
              </a:rPr>
              <a:t>35</a:t>
            </a:fld>
            <a:endParaRPr lang="en-US" dirty="0">
              <a:solidFill>
                <a:schemeClr val="bg1"/>
              </a:solidFill>
            </a:endParaRPr>
          </a:p>
        </p:txBody>
      </p:sp>
      <p:sp>
        <p:nvSpPr>
          <p:cNvPr id="6" name="TextBox 5">
            <a:extLst>
              <a:ext uri="{FF2B5EF4-FFF2-40B4-BE49-F238E27FC236}">
                <a16:creationId xmlns:a16="http://schemas.microsoft.com/office/drawing/2014/main" id="{EE302843-66D3-639A-C75A-ED99BA607B29}"/>
              </a:ext>
            </a:extLst>
          </p:cNvPr>
          <p:cNvSpPr txBox="1"/>
          <p:nvPr/>
        </p:nvSpPr>
        <p:spPr>
          <a:xfrm>
            <a:off x="641130" y="604684"/>
            <a:ext cx="11119946" cy="587853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IV.  BUILDING BRIDGES TO OUR YOUNG ADULT. </a:t>
            </a:r>
          </a:p>
          <a:p>
            <a:r>
              <a:rPr lang="en-US" sz="3200" b="1" dirty="0">
                <a:solidFill>
                  <a:schemeClr val="bg1"/>
                </a:solidFill>
                <a:latin typeface="Calibri" panose="020F0502020204030204" pitchFamily="34" charset="0"/>
                <a:cs typeface="Calibri" panose="020F0502020204030204" pitchFamily="34" charset="0"/>
              </a:rPr>
              <a:t>       E.  The </a:t>
            </a:r>
            <a:r>
              <a:rPr lang="en-US" sz="3200" b="1" dirty="0">
                <a:solidFill>
                  <a:srgbClr val="FF0000"/>
                </a:solidFill>
                <a:latin typeface="Calibri" panose="020F0502020204030204" pitchFamily="34" charset="0"/>
                <a:cs typeface="Calibri" panose="020F0502020204030204" pitchFamily="34" charset="0"/>
              </a:rPr>
              <a:t>BUDDING SPIRITUAL </a:t>
            </a:r>
            <a:r>
              <a:rPr lang="en-US" sz="3200" b="1" dirty="0">
                <a:solidFill>
                  <a:schemeClr val="bg1"/>
                </a:solidFill>
                <a:latin typeface="Calibri" panose="020F0502020204030204" pitchFamily="34" charset="0"/>
                <a:cs typeface="Calibri" panose="020F0502020204030204" pitchFamily="34" charset="0"/>
              </a:rPr>
              <a:t>Conversation.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SHARING</a:t>
            </a:r>
            <a:r>
              <a:rPr lang="en-US" sz="3200" b="1" dirty="0">
                <a:solidFill>
                  <a:schemeClr val="bg1"/>
                </a:solidFill>
                <a:latin typeface="Calibri" panose="020F0502020204030204" pitchFamily="34" charset="0"/>
                <a:cs typeface="Calibri" panose="020F0502020204030204" pitchFamily="34" charset="0"/>
              </a:rPr>
              <a:t> What Your Learn with a Thought/Question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ASKING</a:t>
            </a:r>
            <a:r>
              <a:rPr lang="en-US" sz="3200" b="1" dirty="0">
                <a:solidFill>
                  <a:schemeClr val="bg1"/>
                </a:solidFill>
                <a:latin typeface="Calibri" panose="020F0502020204030204" pitchFamily="34" charset="0"/>
                <a:cs typeface="Calibri" panose="020F0502020204030204" pitchFamily="34" charset="0"/>
              </a:rPr>
              <a:t> him/her, “What do you think about it?” or </a:t>
            </a:r>
          </a:p>
          <a:p>
            <a:r>
              <a:rPr lang="en-US" sz="3200" b="1" dirty="0">
                <a:solidFill>
                  <a:schemeClr val="bg1"/>
                </a:solidFill>
                <a:latin typeface="Calibri" panose="020F0502020204030204" pitchFamily="34" charset="0"/>
                <a:cs typeface="Calibri" panose="020F0502020204030204" pitchFamily="34" charset="0"/>
              </a:rPr>
              <a:t>                    “What do you think of the sermon?”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DON’T</a:t>
            </a:r>
            <a:r>
              <a:rPr lang="en-US" sz="3200" b="1" dirty="0">
                <a:solidFill>
                  <a:schemeClr val="bg1"/>
                </a:solidFill>
                <a:latin typeface="Calibri" panose="020F0502020204030204" pitchFamily="34" charset="0"/>
                <a:cs typeface="Calibri" panose="020F0502020204030204" pitchFamily="34" charset="0"/>
              </a:rPr>
              <a:t> argue/disagree. It’s allowing him to share</a:t>
            </a:r>
          </a:p>
          <a:p>
            <a:r>
              <a:rPr lang="en-US" sz="3200" b="1" dirty="0">
                <a:solidFill>
                  <a:schemeClr val="bg1"/>
                </a:solidFill>
                <a:latin typeface="Calibri" panose="020F0502020204030204" pitchFamily="34" charset="0"/>
                <a:cs typeface="Calibri" panose="020F0502020204030204" pitchFamily="34" charset="0"/>
              </a:rPr>
              <a:t>                     without feeling “judge.”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THANKING</a:t>
            </a:r>
            <a:r>
              <a:rPr lang="en-US" sz="3200" b="1" dirty="0">
                <a:solidFill>
                  <a:schemeClr val="bg1"/>
                </a:solidFill>
                <a:latin typeface="Calibri" panose="020F0502020204030204" pitchFamily="34" charset="0"/>
                <a:cs typeface="Calibri" panose="020F0502020204030204" pitchFamily="34" charset="0"/>
              </a:rPr>
              <a:t> him/her for sharing their thoughts. Add</a:t>
            </a:r>
          </a:p>
          <a:p>
            <a:r>
              <a:rPr lang="en-US" sz="3200" b="1" dirty="0">
                <a:solidFill>
                  <a:schemeClr val="bg1"/>
                </a:solidFill>
                <a:latin typeface="Calibri" panose="020F0502020204030204" pitchFamily="34" charset="0"/>
                <a:cs typeface="Calibri" panose="020F0502020204030204" pitchFamily="34" charset="0"/>
              </a:rPr>
              <a:t>                     that I will think about your comment.</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ENDING WITH</a:t>
            </a:r>
            <a:r>
              <a:rPr lang="en-US" sz="3200" b="1" dirty="0">
                <a:solidFill>
                  <a:schemeClr val="bg1"/>
                </a:solidFill>
                <a:latin typeface="Calibri" panose="020F0502020204030204" pitchFamily="34" charset="0"/>
                <a:cs typeface="Calibri" panose="020F0502020204030204" pitchFamily="34" charset="0"/>
              </a:rPr>
              <a:t>, “What can I can pray for you this week</a:t>
            </a:r>
            <a:r>
              <a:rPr lang="en-US" sz="2400" b="1" dirty="0">
                <a:solidFill>
                  <a:schemeClr val="bg1"/>
                </a:solidFill>
                <a:latin typeface="Calibri" panose="020F0502020204030204" pitchFamily="34" charset="0"/>
                <a:cs typeface="Calibri" panose="020F0502020204030204" pitchFamily="34" charset="0"/>
              </a:rPr>
              <a:t>.  </a:t>
            </a: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SEEING IF THERE IS </a:t>
            </a:r>
            <a:r>
              <a:rPr lang="en-US" sz="3200" b="1" dirty="0">
                <a:solidFill>
                  <a:srgbClr val="FF0000"/>
                </a:solidFill>
                <a:latin typeface="Calibri" panose="020F0502020204030204" pitchFamily="34" charset="0"/>
                <a:cs typeface="Calibri" panose="020F0502020204030204" pitchFamily="34" charset="0"/>
              </a:rPr>
              <a:t>ANY SPIRITUAL RESPONSE </a:t>
            </a:r>
            <a:r>
              <a:rPr lang="en-US" sz="3200" b="1" dirty="0">
                <a:solidFill>
                  <a:schemeClr val="bg1"/>
                </a:solidFill>
                <a:latin typeface="Calibri" panose="020F0502020204030204" pitchFamily="34" charset="0"/>
                <a:cs typeface="Calibri" panose="020F0502020204030204" pitchFamily="34" charset="0"/>
              </a:rPr>
              <a:t>AT ALL.</a:t>
            </a:r>
          </a:p>
        </p:txBody>
      </p:sp>
    </p:spTree>
    <p:extLst>
      <p:ext uri="{BB962C8B-B14F-4D97-AF65-F5344CB8AC3E}">
        <p14:creationId xmlns:p14="http://schemas.microsoft.com/office/powerpoint/2010/main" val="1502854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665044" y="6051089"/>
            <a:ext cx="771089" cy="365125"/>
          </a:xfrm>
        </p:spPr>
        <p:txBody>
          <a:bodyPr/>
          <a:lstStyle/>
          <a:p>
            <a:fld id="{6D22F896-40B5-4ADD-8801-0D06FADFA095}" type="slidenum">
              <a:rPr lang="en-US" sz="2400" smtClean="0">
                <a:solidFill>
                  <a:schemeClr val="bg1"/>
                </a:solidFill>
              </a:rPr>
              <a:t>36</a:t>
            </a:fld>
            <a:endParaRPr lang="en-US" dirty="0">
              <a:solidFill>
                <a:schemeClr val="bg1"/>
              </a:solidFill>
            </a:endParaRPr>
          </a:p>
        </p:txBody>
      </p:sp>
      <p:sp>
        <p:nvSpPr>
          <p:cNvPr id="6" name="TextBox 5">
            <a:extLst>
              <a:ext uri="{FF2B5EF4-FFF2-40B4-BE49-F238E27FC236}">
                <a16:creationId xmlns:a16="http://schemas.microsoft.com/office/drawing/2014/main" id="{EE302843-66D3-639A-C75A-ED99BA607B29}"/>
              </a:ext>
            </a:extLst>
          </p:cNvPr>
          <p:cNvSpPr txBox="1"/>
          <p:nvPr/>
        </p:nvSpPr>
        <p:spPr>
          <a:xfrm>
            <a:off x="536028" y="243512"/>
            <a:ext cx="11508827" cy="63709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IV.  BUILDING BRIDGES TO OUR YOUNG ADULT.</a:t>
            </a:r>
          </a:p>
          <a:p>
            <a:r>
              <a:rPr lang="en-US" sz="3200" b="1" dirty="0">
                <a:solidFill>
                  <a:schemeClr val="bg1"/>
                </a:solidFill>
                <a:latin typeface="Calibri" panose="020F0502020204030204" pitchFamily="34" charset="0"/>
                <a:cs typeface="Calibri" panose="020F0502020204030204" pitchFamily="34" charset="0"/>
              </a:rPr>
              <a:t>       F.  The </a:t>
            </a:r>
            <a:r>
              <a:rPr lang="en-US" sz="3200" b="1" dirty="0">
                <a:solidFill>
                  <a:srgbClr val="FF0000"/>
                </a:solidFill>
                <a:latin typeface="Calibri" panose="020F0502020204030204" pitchFamily="34" charset="0"/>
                <a:cs typeface="Calibri" panose="020F0502020204030204" pitchFamily="34" charset="0"/>
              </a:rPr>
              <a:t>HONEST PRUNING </a:t>
            </a:r>
            <a:r>
              <a:rPr lang="en-US" sz="3200" b="1" dirty="0">
                <a:solidFill>
                  <a:schemeClr val="bg1"/>
                </a:solidFill>
                <a:latin typeface="Calibri" panose="020F0502020204030204" pitchFamily="34" charset="0"/>
                <a:cs typeface="Calibri" panose="020F0502020204030204" pitchFamily="34" charset="0"/>
              </a:rPr>
              <a:t>and</a:t>
            </a:r>
            <a:r>
              <a:rPr lang="en-US" sz="3200" b="1" dirty="0">
                <a:solidFill>
                  <a:srgbClr val="FF0000"/>
                </a:solidFill>
                <a:latin typeface="Calibri" panose="020F0502020204030204" pitchFamily="34" charset="0"/>
                <a:cs typeface="Calibri" panose="020F0502020204030204" pitchFamily="34" charset="0"/>
              </a:rPr>
              <a:t> FRUITBEARING </a:t>
            </a:r>
            <a:r>
              <a:rPr lang="en-US" sz="3200" b="1" dirty="0">
                <a:solidFill>
                  <a:schemeClr val="bg1"/>
                </a:solidFill>
                <a:latin typeface="Calibri" panose="020F0502020204030204" pitchFamily="34" charset="0"/>
                <a:cs typeface="Calibri" panose="020F0502020204030204" pitchFamily="34" charset="0"/>
              </a:rPr>
              <a:t>Conversation.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FINDING</a:t>
            </a:r>
            <a:r>
              <a:rPr lang="en-US" sz="3200" b="1" dirty="0">
                <a:solidFill>
                  <a:schemeClr val="bg1"/>
                </a:solidFill>
                <a:latin typeface="Calibri" panose="020F0502020204030204" pitchFamily="34" charset="0"/>
                <a:cs typeface="Calibri" panose="020F0502020204030204" pitchFamily="34" charset="0"/>
              </a:rPr>
              <a:t> a Safe and Private Setting</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DEFINING</a:t>
            </a:r>
            <a:r>
              <a:rPr lang="en-US" sz="3200" b="1" dirty="0">
                <a:solidFill>
                  <a:schemeClr val="bg1"/>
                </a:solidFill>
                <a:latin typeface="Calibri" panose="020F0502020204030204" pitchFamily="34" charset="0"/>
                <a:cs typeface="Calibri" panose="020F0502020204030204" pitchFamily="34" charset="0"/>
              </a:rPr>
              <a:t> the Purpose: Apology, Boundaries, etc.</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BEGIN</a:t>
            </a:r>
            <a:r>
              <a:rPr lang="en-US" sz="3200" b="1" dirty="0">
                <a:solidFill>
                  <a:schemeClr val="bg1"/>
                </a:solidFill>
                <a:latin typeface="Calibri" panose="020F0502020204030204" pitchFamily="34" charset="0"/>
                <a:cs typeface="Calibri" panose="020F0502020204030204" pitchFamily="34" charset="0"/>
              </a:rPr>
              <a:t> Sharing More Feelings than Facts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ASKING</a:t>
            </a:r>
            <a:r>
              <a:rPr lang="en-US" sz="3200" b="1" dirty="0">
                <a:solidFill>
                  <a:schemeClr val="bg1"/>
                </a:solidFill>
                <a:latin typeface="Calibri" panose="020F0502020204030204" pitchFamily="34" charset="0"/>
                <a:cs typeface="Calibri" panose="020F0502020204030204" pitchFamily="34" charset="0"/>
              </a:rPr>
              <a:t> Permission to share Personal Reflection or </a:t>
            </a:r>
          </a:p>
          <a:p>
            <a:r>
              <a:rPr lang="en-US" sz="3200" b="1" dirty="0">
                <a:solidFill>
                  <a:schemeClr val="bg1"/>
                </a:solidFill>
                <a:latin typeface="Calibri" panose="020F0502020204030204" pitchFamily="34" charset="0"/>
                <a:cs typeface="Calibri" panose="020F0502020204030204" pitchFamily="34" charset="0"/>
              </a:rPr>
              <a:t>                 Experiences. May I share something personal with you?”</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SHARING</a:t>
            </a:r>
            <a:r>
              <a:rPr lang="en-US" sz="3200" b="1" dirty="0">
                <a:solidFill>
                  <a:schemeClr val="bg1"/>
                </a:solidFill>
                <a:latin typeface="Calibri" panose="020F0502020204030204" pitchFamily="34" charset="0"/>
                <a:cs typeface="Calibri" panose="020F0502020204030204" pitchFamily="34" charset="0"/>
              </a:rPr>
              <a:t> with I Statements, not blaming him/her.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ASKING</a:t>
            </a:r>
            <a:r>
              <a:rPr lang="en-US" sz="3200" b="1" dirty="0">
                <a:solidFill>
                  <a:schemeClr val="bg1"/>
                </a:solidFill>
                <a:latin typeface="Calibri" panose="020F0502020204030204" pitchFamily="34" charset="0"/>
                <a:cs typeface="Calibri" panose="020F0502020204030204" pitchFamily="34" charset="0"/>
              </a:rPr>
              <a:t> for his/her Feedback on the Sharing</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END WITH </a:t>
            </a:r>
            <a:r>
              <a:rPr lang="en-US" sz="3200" b="1" dirty="0">
                <a:solidFill>
                  <a:schemeClr val="bg1"/>
                </a:solidFill>
                <a:latin typeface="Calibri" panose="020F0502020204030204" pitchFamily="34" charset="0"/>
                <a:cs typeface="Calibri" panose="020F0502020204030204" pitchFamily="34" charset="0"/>
              </a:rPr>
              <a:t>Prayer for Greater Understanding and Unity.</a:t>
            </a:r>
            <a:r>
              <a:rPr lang="en-US" sz="2400" b="1" dirty="0">
                <a:solidFill>
                  <a:schemeClr val="bg1"/>
                </a:solidFill>
                <a:latin typeface="Calibri" panose="020F0502020204030204" pitchFamily="34" charset="0"/>
                <a:cs typeface="Calibri" panose="020F0502020204030204" pitchFamily="34" charset="0"/>
              </a:rPr>
              <a:t>  </a:t>
            </a: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THE </a:t>
            </a:r>
            <a:r>
              <a:rPr lang="en-US" sz="3200" b="1" dirty="0">
                <a:solidFill>
                  <a:srgbClr val="FF0000"/>
                </a:solidFill>
                <a:latin typeface="Calibri" panose="020F0502020204030204" pitchFamily="34" charset="0"/>
                <a:cs typeface="Calibri" panose="020F0502020204030204" pitchFamily="34" charset="0"/>
              </a:rPr>
              <a:t>VERBALIZING</a:t>
            </a:r>
            <a:r>
              <a:rPr lang="en-US" sz="3200" b="1" dirty="0">
                <a:solidFill>
                  <a:schemeClr val="bg1"/>
                </a:solidFill>
                <a:latin typeface="Calibri" panose="020F0502020204030204" pitchFamily="34" charset="0"/>
                <a:cs typeface="Calibri" panose="020F0502020204030204" pitchFamily="34" charset="0"/>
              </a:rPr>
              <a:t> OF PAST HURTS/FAILURES ENABLES FRUIT    </a:t>
            </a:r>
          </a:p>
          <a:p>
            <a:r>
              <a:rPr lang="en-US" sz="3200" b="1" dirty="0">
                <a:solidFill>
                  <a:schemeClr val="bg1"/>
                </a:solidFill>
                <a:latin typeface="Calibri" panose="020F0502020204030204" pitchFamily="34" charset="0"/>
                <a:cs typeface="Calibri" panose="020F0502020204030204" pitchFamily="34" charset="0"/>
              </a:rPr>
              <a:t>        BEARING IN THE FUTURE.</a:t>
            </a:r>
          </a:p>
        </p:txBody>
      </p:sp>
    </p:spTree>
    <p:extLst>
      <p:ext uri="{BB962C8B-B14F-4D97-AF65-F5344CB8AC3E}">
        <p14:creationId xmlns:p14="http://schemas.microsoft.com/office/powerpoint/2010/main" val="429948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790290" y="5883275"/>
            <a:ext cx="771089" cy="365125"/>
          </a:xfrm>
        </p:spPr>
        <p:txBody>
          <a:bodyPr/>
          <a:lstStyle/>
          <a:p>
            <a:fld id="{6D22F896-40B5-4ADD-8801-0D06FADFA095}" type="slidenum">
              <a:rPr lang="en-US" sz="2400" smtClean="0">
                <a:solidFill>
                  <a:schemeClr val="bg1"/>
                </a:solidFill>
              </a:rPr>
              <a:t>37</a:t>
            </a:fld>
            <a:endParaRPr lang="en-US" dirty="0">
              <a:solidFill>
                <a:schemeClr val="bg1"/>
              </a:solidFill>
            </a:endParaRPr>
          </a:p>
        </p:txBody>
      </p:sp>
      <p:sp>
        <p:nvSpPr>
          <p:cNvPr id="3" name="TextBox 2">
            <a:extLst>
              <a:ext uri="{FF2B5EF4-FFF2-40B4-BE49-F238E27FC236}">
                <a16:creationId xmlns:a16="http://schemas.microsoft.com/office/drawing/2014/main" id="{7F34D3CD-8894-FC92-2560-228D8B3A8B42}"/>
              </a:ext>
            </a:extLst>
          </p:cNvPr>
          <p:cNvSpPr txBox="1"/>
          <p:nvPr/>
        </p:nvSpPr>
        <p:spPr>
          <a:xfrm>
            <a:off x="815972" y="846794"/>
            <a:ext cx="10930758" cy="4893647"/>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V.  OUR </a:t>
            </a:r>
            <a:r>
              <a:rPr lang="en-US" sz="3200" b="1" dirty="0">
                <a:solidFill>
                  <a:srgbClr val="FF0000"/>
                </a:solidFill>
                <a:latin typeface="Calibri" panose="020F0502020204030204" pitchFamily="34" charset="0"/>
                <a:cs typeface="Calibri" panose="020F0502020204030204" pitchFamily="34" charset="0"/>
              </a:rPr>
              <a:t>TRUST</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HOPE</a:t>
            </a:r>
            <a:r>
              <a:rPr lang="en-US" sz="3200" b="1" dirty="0">
                <a:solidFill>
                  <a:schemeClr val="bg1"/>
                </a:solidFill>
                <a:latin typeface="Calibri" panose="020F0502020204030204" pitchFamily="34" charset="0"/>
                <a:cs typeface="Calibri" panose="020F0502020204030204" pitchFamily="34" charset="0"/>
              </a:rPr>
              <a:t> IN OUR HEAVENLY FATHER.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God has a </a:t>
            </a:r>
            <a:r>
              <a:rPr lang="en-US" sz="3200" b="1" dirty="0">
                <a:solidFill>
                  <a:srgbClr val="FF0000"/>
                </a:solidFill>
                <a:latin typeface="Calibri" panose="020F0502020204030204" pitchFamily="34" charset="0"/>
                <a:cs typeface="Calibri" panose="020F0502020204030204" pitchFamily="34" charset="0"/>
              </a:rPr>
              <a:t>PURPOSE</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PLAN</a:t>
            </a:r>
            <a:r>
              <a:rPr lang="en-US" sz="3200" b="1" dirty="0">
                <a:solidFill>
                  <a:schemeClr val="bg1"/>
                </a:solidFill>
                <a:latin typeface="Calibri" panose="020F0502020204030204" pitchFamily="34" charset="0"/>
                <a:cs typeface="Calibri" panose="020F0502020204030204" pitchFamily="34" charset="0"/>
              </a:rPr>
              <a:t> for our Children’s Life. This </a:t>
            </a:r>
            <a:r>
              <a:rPr lang="en-US" sz="3200" b="1" dirty="0">
                <a:solidFill>
                  <a:srgbClr val="FF0000"/>
                </a:solidFill>
                <a:latin typeface="Calibri" panose="020F0502020204030204" pitchFamily="34" charset="0"/>
                <a:cs typeface="Calibri" panose="020F0502020204030204" pitchFamily="34" charset="0"/>
              </a:rPr>
              <a:t>TRIAL</a:t>
            </a:r>
            <a:r>
              <a:rPr lang="en-US" sz="3200" b="1" dirty="0">
                <a:solidFill>
                  <a:schemeClr val="bg1"/>
                </a:solidFill>
                <a:latin typeface="Calibri" panose="020F0502020204030204" pitchFamily="34" charset="0"/>
                <a:cs typeface="Calibri" panose="020F0502020204030204" pitchFamily="34" charset="0"/>
              </a:rPr>
              <a:t> will </a:t>
            </a:r>
            <a:r>
              <a:rPr lang="en-US" sz="3200" b="1" dirty="0">
                <a:solidFill>
                  <a:srgbClr val="FF0000"/>
                </a:solidFill>
                <a:latin typeface="Calibri" panose="020F0502020204030204" pitchFamily="34" charset="0"/>
                <a:cs typeface="Calibri" panose="020F0502020204030204" pitchFamily="34" charset="0"/>
              </a:rPr>
              <a:t>DEFINE</a:t>
            </a:r>
            <a:r>
              <a:rPr lang="en-US" sz="3200" b="1" dirty="0">
                <a:solidFill>
                  <a:schemeClr val="bg1"/>
                </a:solidFill>
                <a:latin typeface="Calibri" panose="020F0502020204030204" pitchFamily="34" charset="0"/>
                <a:cs typeface="Calibri" panose="020F0502020204030204" pitchFamily="34" charset="0"/>
              </a:rPr>
              <a:t> or </a:t>
            </a:r>
            <a:r>
              <a:rPr lang="en-US" sz="3200" b="1" dirty="0">
                <a:solidFill>
                  <a:srgbClr val="FF0000"/>
                </a:solidFill>
                <a:latin typeface="Calibri" panose="020F0502020204030204" pitchFamily="34" charset="0"/>
                <a:cs typeface="Calibri" panose="020F0502020204030204" pitchFamily="34" charset="0"/>
              </a:rPr>
              <a:t>REFINE</a:t>
            </a:r>
            <a:r>
              <a:rPr lang="en-US" sz="3200" b="1" dirty="0">
                <a:solidFill>
                  <a:schemeClr val="bg1"/>
                </a:solidFill>
                <a:latin typeface="Calibri" panose="020F0502020204030204" pitchFamily="34" charset="0"/>
                <a:cs typeface="Calibri" panose="020F0502020204030204" pitchFamily="34" charset="0"/>
              </a:rPr>
              <a:t> their Faith in God. Ultimately we must </a:t>
            </a:r>
            <a:r>
              <a:rPr lang="en-US" sz="3200" b="1" dirty="0">
                <a:solidFill>
                  <a:srgbClr val="FF0000"/>
                </a:solidFill>
                <a:latin typeface="Calibri" panose="020F0502020204030204" pitchFamily="34" charset="0"/>
                <a:cs typeface="Calibri" panose="020F0502020204030204" pitchFamily="34" charset="0"/>
              </a:rPr>
              <a:t>COMMIT</a:t>
            </a:r>
            <a:r>
              <a:rPr lang="en-US" sz="3200" b="1" dirty="0">
                <a:solidFill>
                  <a:schemeClr val="bg1"/>
                </a:solidFill>
                <a:latin typeface="Calibri" panose="020F0502020204030204" pitchFamily="34" charset="0"/>
                <a:cs typeface="Calibri" panose="020F0502020204030204" pitchFamily="34" charset="0"/>
              </a:rPr>
              <a:t> our Children’s Lives into the Heavenly Father’s  hand, believing that He will </a:t>
            </a:r>
            <a:r>
              <a:rPr lang="en-US" sz="3200" b="1" dirty="0">
                <a:solidFill>
                  <a:srgbClr val="FF0000"/>
                </a:solidFill>
                <a:latin typeface="Calibri" panose="020F0502020204030204" pitchFamily="34" charset="0"/>
                <a:cs typeface="Calibri" panose="020F0502020204030204" pitchFamily="34" charset="0"/>
              </a:rPr>
              <a:t>WORK EVERYTHING </a:t>
            </a:r>
            <a:r>
              <a:rPr lang="en-US" sz="3200" b="1" dirty="0">
                <a:solidFill>
                  <a:schemeClr val="bg1"/>
                </a:solidFill>
                <a:latin typeface="Calibri" panose="020F0502020204030204" pitchFamily="34" charset="0"/>
                <a:cs typeface="Calibri" panose="020F0502020204030204" pitchFamily="34" charset="0"/>
              </a:rPr>
              <a:t>for their Good.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“Trust in the Lord with all your heart and lean not on your own understanding; 6 in all your ways submit to Him, and He will make your paths straight” (Proverbs 3:5-6).    </a:t>
            </a:r>
          </a:p>
        </p:txBody>
      </p:sp>
    </p:spTree>
    <p:extLst>
      <p:ext uri="{BB962C8B-B14F-4D97-AF65-F5344CB8AC3E}">
        <p14:creationId xmlns:p14="http://schemas.microsoft.com/office/powerpoint/2010/main" val="1570640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3AB49A-480C-C4C6-7430-4BED7AD675BF}"/>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9D1A43F3-B6AD-6AD8-95C6-1DAEF36F2FBA}"/>
              </a:ext>
            </a:extLst>
          </p:cNvPr>
          <p:cNvSpPr>
            <a:spLocks noGrp="1"/>
          </p:cNvSpPr>
          <p:nvPr>
            <p:ph type="sldNum" sz="quarter" idx="12"/>
          </p:nvPr>
        </p:nvSpPr>
        <p:spPr>
          <a:xfrm>
            <a:off x="10665044" y="5898023"/>
            <a:ext cx="771089" cy="365125"/>
          </a:xfrm>
        </p:spPr>
        <p:txBody>
          <a:bodyPr/>
          <a:lstStyle/>
          <a:p>
            <a:fld id="{6D22F896-40B5-4ADD-8801-0D06FADFA095}" type="slidenum">
              <a:rPr lang="en-US" sz="2400" smtClean="0">
                <a:solidFill>
                  <a:schemeClr val="bg1"/>
                </a:solidFill>
              </a:rPr>
              <a:t>38</a:t>
            </a:fld>
            <a:endParaRPr lang="en-US" dirty="0">
              <a:solidFill>
                <a:schemeClr val="bg1"/>
              </a:solidFill>
            </a:endParaRPr>
          </a:p>
        </p:txBody>
      </p:sp>
      <p:sp>
        <p:nvSpPr>
          <p:cNvPr id="6" name="TextBox 5">
            <a:extLst>
              <a:ext uri="{FF2B5EF4-FFF2-40B4-BE49-F238E27FC236}">
                <a16:creationId xmlns:a16="http://schemas.microsoft.com/office/drawing/2014/main" id="{B0E1D549-49E4-8BBF-6ED3-5D1F048C921B}"/>
              </a:ext>
            </a:extLst>
          </p:cNvPr>
          <p:cNvSpPr txBox="1"/>
          <p:nvPr/>
        </p:nvSpPr>
        <p:spPr>
          <a:xfrm>
            <a:off x="857766" y="1520301"/>
            <a:ext cx="10653622" cy="2369880"/>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III.  DISCUSSION AND EXPLORATION:</a:t>
            </a:r>
          </a:p>
          <a:p>
            <a:endParaRPr lang="en-US" sz="2800" b="1" dirty="0">
              <a:solidFill>
                <a:schemeClr val="bg1"/>
              </a:solidFill>
              <a:latin typeface="Calibri" panose="020F0502020204030204" pitchFamily="34" charset="0"/>
              <a:cs typeface="Calibri" panose="020F0502020204030204" pitchFamily="34" charset="0"/>
            </a:endParaRPr>
          </a:p>
          <a:p>
            <a:pPr algn="ctr"/>
            <a:r>
              <a:rPr lang="en-US" sz="4000" b="1" dirty="0">
                <a:solidFill>
                  <a:schemeClr val="bg1"/>
                </a:solidFill>
                <a:latin typeface="Calibri" panose="020F0502020204030204" pitchFamily="34" charset="0"/>
                <a:cs typeface="Calibri" panose="020F0502020204030204" pitchFamily="34" charset="0"/>
              </a:rPr>
              <a:t> THE LAST PLACE AND THE LASTING PLACE </a:t>
            </a:r>
          </a:p>
          <a:p>
            <a:pPr algn="ctr"/>
            <a:r>
              <a:rPr lang="en-US" sz="4000" b="1" dirty="0">
                <a:solidFill>
                  <a:schemeClr val="bg1"/>
                </a:solidFill>
                <a:latin typeface="Calibri" panose="020F0502020204030204" pitchFamily="34" charset="0"/>
                <a:cs typeface="Calibri" panose="020F0502020204030204" pitchFamily="34" charset="0"/>
              </a:rPr>
              <a:t>(FINDING PURPOSE IN OUR PAINS)</a:t>
            </a:r>
          </a:p>
        </p:txBody>
      </p:sp>
    </p:spTree>
    <p:extLst>
      <p:ext uri="{BB962C8B-B14F-4D97-AF65-F5344CB8AC3E}">
        <p14:creationId xmlns:p14="http://schemas.microsoft.com/office/powerpoint/2010/main" val="3458299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p:txBody>
          <a:bodyPr/>
          <a:lstStyle/>
          <a:p>
            <a:fld id="{6D22F896-40B5-4ADD-8801-0D06FADFA095}" type="slidenum">
              <a:rPr lang="en-US" smtClean="0"/>
              <a:t>39</a:t>
            </a:fld>
            <a:endParaRPr lang="en-US" dirty="0"/>
          </a:p>
        </p:txBody>
      </p:sp>
      <p:pic>
        <p:nvPicPr>
          <p:cNvPr id="3" name="Picture 2">
            <a:extLst>
              <a:ext uri="{FF2B5EF4-FFF2-40B4-BE49-F238E27FC236}">
                <a16:creationId xmlns:a16="http://schemas.microsoft.com/office/drawing/2014/main" id="{DB742DBA-D441-A43D-918A-6CBD743FAFB8}"/>
              </a:ext>
            </a:extLst>
          </p:cNvPr>
          <p:cNvPicPr>
            <a:picLocks noChangeAspect="1"/>
          </p:cNvPicPr>
          <p:nvPr/>
        </p:nvPicPr>
        <p:blipFill>
          <a:blip r:embed="rId2"/>
          <a:stretch>
            <a:fillRect/>
          </a:stretch>
        </p:blipFill>
        <p:spPr>
          <a:xfrm>
            <a:off x="80628" y="10084"/>
            <a:ext cx="5181124" cy="2256473"/>
          </a:xfrm>
          <a:prstGeom prst="rect">
            <a:avLst/>
          </a:prstGeom>
        </p:spPr>
      </p:pic>
      <p:pic>
        <p:nvPicPr>
          <p:cNvPr id="6" name="Picture 5">
            <a:extLst>
              <a:ext uri="{FF2B5EF4-FFF2-40B4-BE49-F238E27FC236}">
                <a16:creationId xmlns:a16="http://schemas.microsoft.com/office/drawing/2014/main" id="{94DB0630-E64D-5885-8A1F-129E4516F07B}"/>
              </a:ext>
            </a:extLst>
          </p:cNvPr>
          <p:cNvPicPr>
            <a:picLocks noChangeAspect="1"/>
          </p:cNvPicPr>
          <p:nvPr/>
        </p:nvPicPr>
        <p:blipFill>
          <a:blip r:embed="rId3"/>
          <a:stretch>
            <a:fillRect/>
          </a:stretch>
        </p:blipFill>
        <p:spPr>
          <a:xfrm>
            <a:off x="4545559" y="2010596"/>
            <a:ext cx="4050506" cy="2660333"/>
          </a:xfrm>
          <a:prstGeom prst="rect">
            <a:avLst/>
          </a:prstGeom>
        </p:spPr>
      </p:pic>
      <p:pic>
        <p:nvPicPr>
          <p:cNvPr id="7" name="Picture 6">
            <a:extLst>
              <a:ext uri="{FF2B5EF4-FFF2-40B4-BE49-F238E27FC236}">
                <a16:creationId xmlns:a16="http://schemas.microsoft.com/office/drawing/2014/main" id="{2B52341F-763A-E81F-C84B-81810D1DC107}"/>
              </a:ext>
            </a:extLst>
          </p:cNvPr>
          <p:cNvPicPr>
            <a:picLocks noChangeAspect="1"/>
          </p:cNvPicPr>
          <p:nvPr/>
        </p:nvPicPr>
        <p:blipFill>
          <a:blip r:embed="rId4"/>
          <a:stretch>
            <a:fillRect/>
          </a:stretch>
        </p:blipFill>
        <p:spPr>
          <a:xfrm>
            <a:off x="8327722" y="4267617"/>
            <a:ext cx="3835622" cy="2551176"/>
          </a:xfrm>
          <a:prstGeom prst="rect">
            <a:avLst/>
          </a:prstGeom>
        </p:spPr>
      </p:pic>
      <p:sp>
        <p:nvSpPr>
          <p:cNvPr id="8" name="TextBox 7">
            <a:extLst>
              <a:ext uri="{FF2B5EF4-FFF2-40B4-BE49-F238E27FC236}">
                <a16:creationId xmlns:a16="http://schemas.microsoft.com/office/drawing/2014/main" id="{9AC4DB16-3ECD-7251-9ACC-701AE1DAB7A7}"/>
              </a:ext>
            </a:extLst>
          </p:cNvPr>
          <p:cNvSpPr txBox="1"/>
          <p:nvPr/>
        </p:nvSpPr>
        <p:spPr>
          <a:xfrm>
            <a:off x="5791199" y="327476"/>
            <a:ext cx="6032938"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THE LAST INNINGS</a:t>
            </a:r>
          </a:p>
          <a:p>
            <a:pPr algn="ctr"/>
            <a:r>
              <a:rPr lang="en-US" sz="3600" b="1" dirty="0">
                <a:solidFill>
                  <a:schemeClr val="bg1"/>
                </a:solidFill>
                <a:latin typeface="Calibri" panose="020F0502020204030204" pitchFamily="34" charset="0"/>
                <a:cs typeface="Calibri" panose="020F0502020204030204" pitchFamily="34" charset="0"/>
              </a:rPr>
              <a:t>OF OUR LIVES</a:t>
            </a:r>
          </a:p>
        </p:txBody>
      </p:sp>
      <p:sp>
        <p:nvSpPr>
          <p:cNvPr id="10" name="TextBox 9">
            <a:extLst>
              <a:ext uri="{FF2B5EF4-FFF2-40B4-BE49-F238E27FC236}">
                <a16:creationId xmlns:a16="http://schemas.microsoft.com/office/drawing/2014/main" id="{063AEA73-4E94-C45D-D7FE-0A73305D4E20}"/>
              </a:ext>
            </a:extLst>
          </p:cNvPr>
          <p:cNvSpPr txBox="1"/>
          <p:nvPr/>
        </p:nvSpPr>
        <p:spPr>
          <a:xfrm>
            <a:off x="536845" y="2643755"/>
            <a:ext cx="3552497" cy="954107"/>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TREASURING OUR MOMENTS TOGETHER</a:t>
            </a:r>
          </a:p>
        </p:txBody>
      </p:sp>
      <p:sp>
        <p:nvSpPr>
          <p:cNvPr id="11" name="TextBox 10">
            <a:extLst>
              <a:ext uri="{FF2B5EF4-FFF2-40B4-BE49-F238E27FC236}">
                <a16:creationId xmlns:a16="http://schemas.microsoft.com/office/drawing/2014/main" id="{A06FDA4F-1C8A-2BAB-DFCF-A8D4553C16F3}"/>
              </a:ext>
            </a:extLst>
          </p:cNvPr>
          <p:cNvSpPr txBox="1"/>
          <p:nvPr/>
        </p:nvSpPr>
        <p:spPr>
          <a:xfrm>
            <a:off x="4545559" y="4992414"/>
            <a:ext cx="3395738" cy="954107"/>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TREASURING </a:t>
            </a:r>
          </a:p>
          <a:p>
            <a:pPr algn="ctr"/>
            <a:r>
              <a:rPr lang="en-US" sz="2800" b="1" dirty="0">
                <a:solidFill>
                  <a:schemeClr val="bg1"/>
                </a:solidFill>
                <a:latin typeface="Calibri" panose="020F0502020204030204" pitchFamily="34" charset="0"/>
                <a:cs typeface="Calibri" panose="020F0502020204030204" pitchFamily="34" charset="0"/>
              </a:rPr>
              <a:t>FAMILY AND FRIENDS</a:t>
            </a:r>
          </a:p>
        </p:txBody>
      </p:sp>
      <p:sp>
        <p:nvSpPr>
          <p:cNvPr id="12" name="TextBox 11">
            <a:extLst>
              <a:ext uri="{FF2B5EF4-FFF2-40B4-BE49-F238E27FC236}">
                <a16:creationId xmlns:a16="http://schemas.microsoft.com/office/drawing/2014/main" id="{865966C8-BF8C-F295-D625-2C8D469F24C7}"/>
              </a:ext>
            </a:extLst>
          </p:cNvPr>
          <p:cNvSpPr txBox="1"/>
          <p:nvPr/>
        </p:nvSpPr>
        <p:spPr>
          <a:xfrm>
            <a:off x="410720" y="4406778"/>
            <a:ext cx="3327434"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THE LAST TOPIC FOR OUR LIVES</a:t>
            </a:r>
          </a:p>
        </p:txBody>
      </p:sp>
      <p:sp>
        <p:nvSpPr>
          <p:cNvPr id="13" name="TextBox 12">
            <a:extLst>
              <a:ext uri="{FF2B5EF4-FFF2-40B4-BE49-F238E27FC236}">
                <a16:creationId xmlns:a16="http://schemas.microsoft.com/office/drawing/2014/main" id="{D5538A1C-BAC9-6992-9F23-CCE6A341A51B}"/>
              </a:ext>
            </a:extLst>
          </p:cNvPr>
          <p:cNvSpPr txBox="1"/>
          <p:nvPr/>
        </p:nvSpPr>
        <p:spPr>
          <a:xfrm>
            <a:off x="8821047" y="2863708"/>
            <a:ext cx="2910548" cy="954107"/>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TREASURING</a:t>
            </a:r>
          </a:p>
          <a:p>
            <a:pPr algn="ctr"/>
            <a:r>
              <a:rPr lang="en-US" sz="2800" b="1" dirty="0">
                <a:solidFill>
                  <a:schemeClr val="bg1"/>
                </a:solidFill>
                <a:latin typeface="Calibri" panose="020F0502020204030204" pitchFamily="34" charset="0"/>
                <a:cs typeface="Calibri" panose="020F0502020204030204" pitchFamily="34" charset="0"/>
              </a:rPr>
              <a:t>THE MEMORIES</a:t>
            </a:r>
          </a:p>
        </p:txBody>
      </p:sp>
    </p:spTree>
    <p:extLst>
      <p:ext uri="{BB962C8B-B14F-4D97-AF65-F5344CB8AC3E}">
        <p14:creationId xmlns:p14="http://schemas.microsoft.com/office/powerpoint/2010/main" val="214819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AD74CF-0FE4-3920-1FFB-7F39F3272BD4}"/>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F26AEDFB-ABA3-F93D-5A43-CBCAEC11BC88}"/>
              </a:ext>
            </a:extLst>
          </p:cNvPr>
          <p:cNvSpPr>
            <a:spLocks noGrp="1"/>
          </p:cNvSpPr>
          <p:nvPr>
            <p:ph type="sldNum" sz="quarter" idx="12"/>
          </p:nvPr>
        </p:nvSpPr>
        <p:spPr>
          <a:xfrm>
            <a:off x="10905190" y="5883275"/>
            <a:ext cx="771089" cy="365125"/>
          </a:xfrm>
        </p:spPr>
        <p:txBody>
          <a:bodyPr/>
          <a:lstStyle/>
          <a:p>
            <a:fld id="{6D22F896-40B5-4ADD-8801-0D06FADFA095}" type="slidenum">
              <a:rPr lang="en-US" sz="2400" smtClean="0">
                <a:solidFill>
                  <a:schemeClr val="bg1"/>
                </a:solidFill>
              </a:rPr>
              <a:t>4</a:t>
            </a:fld>
            <a:endParaRPr lang="en-US" sz="2400" dirty="0">
              <a:solidFill>
                <a:schemeClr val="bg1"/>
              </a:solidFill>
            </a:endParaRPr>
          </a:p>
        </p:txBody>
      </p:sp>
      <p:sp>
        <p:nvSpPr>
          <p:cNvPr id="9" name="TextBox 8">
            <a:extLst>
              <a:ext uri="{FF2B5EF4-FFF2-40B4-BE49-F238E27FC236}">
                <a16:creationId xmlns:a16="http://schemas.microsoft.com/office/drawing/2014/main" id="{8F41B38F-C834-768E-E35A-636340299F61}"/>
              </a:ext>
            </a:extLst>
          </p:cNvPr>
          <p:cNvSpPr txBox="1"/>
          <p:nvPr/>
        </p:nvSpPr>
        <p:spPr>
          <a:xfrm>
            <a:off x="810011" y="1278021"/>
            <a:ext cx="10866268" cy="3539430"/>
          </a:xfrm>
          <a:prstGeom prst="rect">
            <a:avLst/>
          </a:prstGeom>
          <a:noFill/>
        </p:spPr>
        <p:txBody>
          <a:bodyPr wrap="square">
            <a:spAutoFit/>
          </a:bodyPr>
          <a:lstStyle/>
          <a:p>
            <a:r>
              <a:rPr lang="en-US" sz="3200" b="1" dirty="0">
                <a:solidFill>
                  <a:schemeClr val="bg1"/>
                </a:solidFill>
                <a:latin typeface="Arial" panose="020B0604020202020204" pitchFamily="34" charset="0"/>
                <a:cs typeface="Arial" panose="020B0604020202020204" pitchFamily="34" charset="0"/>
              </a:rPr>
              <a:t>SHARE TIME: Chose one or both, if you like:</a:t>
            </a:r>
          </a:p>
          <a:p>
            <a:endParaRPr lang="en-US" sz="3200"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Looking back these past two years, share the highs and lows of those years?</a:t>
            </a:r>
          </a:p>
          <a:p>
            <a:endParaRPr lang="en-US" sz="3200"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Looking ahead in the next three years, share the challenges you foresee ahead of you?</a:t>
            </a:r>
          </a:p>
        </p:txBody>
      </p:sp>
    </p:spTree>
    <p:extLst>
      <p:ext uri="{BB962C8B-B14F-4D97-AF65-F5344CB8AC3E}">
        <p14:creationId xmlns:p14="http://schemas.microsoft.com/office/powerpoint/2010/main" val="1283227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802696" y="5858694"/>
            <a:ext cx="771089" cy="365125"/>
          </a:xfrm>
        </p:spPr>
        <p:txBody>
          <a:bodyPr/>
          <a:lstStyle/>
          <a:p>
            <a:fld id="{6D22F896-40B5-4ADD-8801-0D06FADFA095}" type="slidenum">
              <a:rPr lang="en-US" sz="2400" smtClean="0">
                <a:solidFill>
                  <a:schemeClr val="bg1"/>
                </a:solidFill>
              </a:rPr>
              <a:t>40</a:t>
            </a:fld>
            <a:endParaRPr lang="en-US" dirty="0">
              <a:solidFill>
                <a:schemeClr val="bg1"/>
              </a:solidFill>
            </a:endParaRPr>
          </a:p>
        </p:txBody>
      </p:sp>
      <p:sp>
        <p:nvSpPr>
          <p:cNvPr id="2" name="TextBox 1">
            <a:extLst>
              <a:ext uri="{FF2B5EF4-FFF2-40B4-BE49-F238E27FC236}">
                <a16:creationId xmlns:a16="http://schemas.microsoft.com/office/drawing/2014/main" id="{6814F7C8-AD76-6DCD-6EC8-B42682A3670F}"/>
              </a:ext>
            </a:extLst>
          </p:cNvPr>
          <p:cNvSpPr txBox="1"/>
          <p:nvPr/>
        </p:nvSpPr>
        <p:spPr>
          <a:xfrm>
            <a:off x="1021097" y="778277"/>
            <a:ext cx="10700412" cy="5262979"/>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INTRODUCTION.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The topic, THE LAST PLACE and THE LASTING PLACE, is the LAST SUBJECT that anyone wants to talk about. If we want a LASTING LEGACY, it really should be the FIRST TOPIC of our marriage.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If we know the PURPOSE and END GOAL, it may help us stay or redirect us back on our Purpose of Life. At this stage of our life, it is NEVER TOO LATE. We can still make a Course Adjustment in our Lives to Honor and Glorify God.</a:t>
            </a:r>
          </a:p>
        </p:txBody>
      </p:sp>
    </p:spTree>
    <p:extLst>
      <p:ext uri="{BB962C8B-B14F-4D97-AF65-F5344CB8AC3E}">
        <p14:creationId xmlns:p14="http://schemas.microsoft.com/office/powerpoint/2010/main" val="1124760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665044" y="5898023"/>
            <a:ext cx="771089" cy="365125"/>
          </a:xfrm>
        </p:spPr>
        <p:txBody>
          <a:bodyPr/>
          <a:lstStyle/>
          <a:p>
            <a:fld id="{6D22F896-40B5-4ADD-8801-0D06FADFA095}" type="slidenum">
              <a:rPr lang="en-US" sz="2400" smtClean="0">
                <a:solidFill>
                  <a:schemeClr val="bg1"/>
                </a:solidFill>
              </a:rPr>
              <a:t>41</a:t>
            </a:fld>
            <a:endParaRPr lang="en-US" dirty="0">
              <a:solidFill>
                <a:schemeClr val="bg1"/>
              </a:solidFill>
            </a:endParaRPr>
          </a:p>
        </p:txBody>
      </p:sp>
      <p:sp>
        <p:nvSpPr>
          <p:cNvPr id="2" name="TextBox 1">
            <a:extLst>
              <a:ext uri="{FF2B5EF4-FFF2-40B4-BE49-F238E27FC236}">
                <a16:creationId xmlns:a16="http://schemas.microsoft.com/office/drawing/2014/main" id="{9F2621E0-52FF-DB1A-4193-D1ACAEA30CA5}"/>
              </a:ext>
            </a:extLst>
          </p:cNvPr>
          <p:cNvSpPr txBox="1"/>
          <p:nvPr/>
        </p:nvSpPr>
        <p:spPr>
          <a:xfrm>
            <a:off x="882869" y="1312455"/>
            <a:ext cx="10426262" cy="390876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SHARE TIME: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Looking at where you are today, what would you say       is the PURPOSE of your life? What is it that you what to achieve or experience before you meet the Lord?</a:t>
            </a:r>
          </a:p>
          <a:p>
            <a:endParaRPr lang="en-US" sz="3200" b="1" dirty="0">
              <a:solidFill>
                <a:schemeClr val="bg1"/>
              </a:solidFill>
              <a:latin typeface="Calibri" panose="020F0502020204030204" pitchFamily="34" charset="0"/>
              <a:cs typeface="Calibri" panose="020F0502020204030204" pitchFamily="34" charset="0"/>
            </a:endParaRPr>
          </a:p>
          <a:p>
            <a:endParaRPr lang="en-US" sz="3200" b="1" dirty="0">
              <a:solidFill>
                <a:schemeClr val="bg1"/>
              </a:solidFill>
              <a:latin typeface="Calibri" panose="020F0502020204030204" pitchFamily="34" charset="0"/>
              <a:cs typeface="Calibri" panose="020F0502020204030204" pitchFamily="34" charset="0"/>
            </a:endParaRPr>
          </a:p>
          <a:p>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368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584300" y="5883275"/>
            <a:ext cx="771089" cy="365125"/>
          </a:xfrm>
        </p:spPr>
        <p:txBody>
          <a:bodyPr/>
          <a:lstStyle/>
          <a:p>
            <a:fld id="{6D22F896-40B5-4ADD-8801-0D06FADFA095}" type="slidenum">
              <a:rPr lang="en-US" sz="2400" smtClean="0">
                <a:solidFill>
                  <a:schemeClr val="bg1"/>
                </a:solidFill>
              </a:rPr>
              <a:t>42</a:t>
            </a:fld>
            <a:endParaRPr lang="en-US" dirty="0">
              <a:solidFill>
                <a:schemeClr val="bg1"/>
              </a:solidFill>
            </a:endParaRPr>
          </a:p>
        </p:txBody>
      </p:sp>
      <p:sp>
        <p:nvSpPr>
          <p:cNvPr id="2" name="TextBox 1">
            <a:extLst>
              <a:ext uri="{FF2B5EF4-FFF2-40B4-BE49-F238E27FC236}">
                <a16:creationId xmlns:a16="http://schemas.microsoft.com/office/drawing/2014/main" id="{9F2621E0-52FF-DB1A-4193-D1ACAEA30CA5}"/>
              </a:ext>
            </a:extLst>
          </p:cNvPr>
          <p:cNvSpPr txBox="1"/>
          <p:nvPr/>
        </p:nvSpPr>
        <p:spPr>
          <a:xfrm>
            <a:off x="1068324" y="489734"/>
            <a:ext cx="10426262" cy="587853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INTRODUCTION.</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Walking with my son, Michael and his wife, Kaori in her illness caused me to think there are some places that I   don’t want to be at. It’s been a painful and yet rewarding</a:t>
            </a:r>
          </a:p>
          <a:p>
            <a:r>
              <a:rPr lang="en-US" sz="3200" b="1" dirty="0">
                <a:solidFill>
                  <a:schemeClr val="bg1"/>
                </a:solidFill>
                <a:latin typeface="Calibri" panose="020F0502020204030204" pitchFamily="34" charset="0"/>
                <a:cs typeface="Calibri" panose="020F0502020204030204" pitchFamily="34" charset="0"/>
              </a:rPr>
              <a:t>experience for me.</a:t>
            </a:r>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Before we meet the Lord, sadly there is a Dying and Death Process that every human being goes through. Our Lord went through that process. He knows what we are experiencing in our lives and with our family. We are not alone, but nevertheless, it is still painful for us.</a:t>
            </a:r>
          </a:p>
        </p:txBody>
      </p:sp>
    </p:spTree>
    <p:extLst>
      <p:ext uri="{BB962C8B-B14F-4D97-AF65-F5344CB8AC3E}">
        <p14:creationId xmlns:p14="http://schemas.microsoft.com/office/powerpoint/2010/main" val="518294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CAB832-FF62-34AC-4650-409C853692C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F234482C-170E-1CFA-52B3-CAD77863173B}"/>
              </a:ext>
            </a:extLst>
          </p:cNvPr>
          <p:cNvSpPr>
            <a:spLocks noGrp="1"/>
          </p:cNvSpPr>
          <p:nvPr>
            <p:ph type="sldNum" sz="quarter" idx="12"/>
          </p:nvPr>
        </p:nvSpPr>
        <p:spPr>
          <a:xfrm>
            <a:off x="10851857" y="6030103"/>
            <a:ext cx="771089" cy="365125"/>
          </a:xfrm>
        </p:spPr>
        <p:txBody>
          <a:bodyPr/>
          <a:lstStyle/>
          <a:p>
            <a:fld id="{6D22F896-40B5-4ADD-8801-0D06FADFA095}" type="slidenum">
              <a:rPr lang="en-US" sz="2400" smtClean="0">
                <a:solidFill>
                  <a:schemeClr val="bg1"/>
                </a:solidFill>
              </a:rPr>
              <a:t>43</a:t>
            </a:fld>
            <a:endParaRPr lang="en-US" dirty="0">
              <a:solidFill>
                <a:schemeClr val="bg1"/>
              </a:solidFill>
            </a:endParaRPr>
          </a:p>
        </p:txBody>
      </p:sp>
      <p:sp>
        <p:nvSpPr>
          <p:cNvPr id="6" name="TextBox 5">
            <a:extLst>
              <a:ext uri="{FF2B5EF4-FFF2-40B4-BE49-F238E27FC236}">
                <a16:creationId xmlns:a16="http://schemas.microsoft.com/office/drawing/2014/main" id="{A7038300-BA3B-F081-CB79-FC27A05680E4}"/>
              </a:ext>
            </a:extLst>
          </p:cNvPr>
          <p:cNvSpPr txBox="1"/>
          <p:nvPr/>
        </p:nvSpPr>
        <p:spPr>
          <a:xfrm>
            <a:off x="840827" y="735955"/>
            <a:ext cx="10510345" cy="5386090"/>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  THE LAST PLACE (THAT I/WE DON’T WANT TO BE AT</a:t>
            </a:r>
            <a:r>
              <a:rPr lang="en-US" sz="2400" b="1" dirty="0">
                <a:solidFill>
                  <a:schemeClr val="bg1"/>
                </a:solidFill>
                <a:latin typeface="Calibri" panose="020F0502020204030204" pitchFamily="34" charset="0"/>
                <a:cs typeface="Calibri" panose="020F0502020204030204" pitchFamily="34" charset="0"/>
              </a:rPr>
              <a:t>). </a:t>
            </a: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A.  THE </a:t>
            </a:r>
            <a:r>
              <a:rPr lang="en-US" sz="3200" b="1" dirty="0">
                <a:solidFill>
                  <a:srgbClr val="FF0000"/>
                </a:solidFill>
                <a:latin typeface="Calibri" panose="020F0502020204030204" pitchFamily="34" charset="0"/>
                <a:cs typeface="Calibri" panose="020F0502020204030204" pitchFamily="34" charset="0"/>
              </a:rPr>
              <a:t>EMOTIONAL TRAUMA MOMENTS </a:t>
            </a:r>
            <a:r>
              <a:rPr lang="en-US" sz="3200" b="1" dirty="0">
                <a:solidFill>
                  <a:schemeClr val="bg1"/>
                </a:solidFill>
                <a:latin typeface="Calibri" panose="020F0502020204030204" pitchFamily="34" charset="0"/>
                <a:cs typeface="Calibri" panose="020F0502020204030204" pitchFamily="34" charset="0"/>
              </a:rPr>
              <a:t>OF OUR LIVES. </a:t>
            </a:r>
          </a:p>
          <a:p>
            <a:r>
              <a:rPr lang="en-US" sz="3200" b="1" dirty="0">
                <a:solidFill>
                  <a:schemeClr val="bg1"/>
                </a:solidFill>
                <a:latin typeface="Calibri" panose="020F0502020204030204" pitchFamily="34" charset="0"/>
                <a:cs typeface="Calibri" panose="020F0502020204030204" pitchFamily="34" charset="0"/>
              </a:rPr>
              <a:t>            •  When the Doctor gives the </a:t>
            </a:r>
            <a:r>
              <a:rPr lang="en-US" sz="3200" b="1" dirty="0">
                <a:solidFill>
                  <a:srgbClr val="FF0000"/>
                </a:solidFill>
                <a:latin typeface="Calibri" panose="020F0502020204030204" pitchFamily="34" charset="0"/>
                <a:cs typeface="Calibri" panose="020F0502020204030204" pitchFamily="34" charset="0"/>
              </a:rPr>
              <a:t>DEVASTATING NEWS</a:t>
            </a:r>
          </a:p>
          <a:p>
            <a:r>
              <a:rPr lang="en-US" sz="3200" b="1" dirty="0">
                <a:solidFill>
                  <a:schemeClr val="bg1"/>
                </a:solidFill>
                <a:latin typeface="Calibri" panose="020F0502020204030204" pitchFamily="34" charset="0"/>
                <a:cs typeface="Calibri" panose="020F0502020204030204" pitchFamily="34" charset="0"/>
              </a:rPr>
              <a:t>            •  When the Doctor gives the </a:t>
            </a:r>
            <a:r>
              <a:rPr lang="en-US" sz="3200" b="1" dirty="0">
                <a:solidFill>
                  <a:srgbClr val="FF0000"/>
                </a:solidFill>
                <a:latin typeface="Calibri" panose="020F0502020204030204" pitchFamily="34" charset="0"/>
                <a:cs typeface="Calibri" panose="020F0502020204030204" pitchFamily="34" charset="0"/>
              </a:rPr>
              <a:t>FINAL REPORT </a:t>
            </a:r>
          </a:p>
          <a:p>
            <a:r>
              <a:rPr lang="en-US" sz="3200" b="1" dirty="0">
                <a:solidFill>
                  <a:schemeClr val="bg1"/>
                </a:solidFill>
                <a:latin typeface="Calibri" panose="020F0502020204030204" pitchFamily="34" charset="0"/>
                <a:cs typeface="Calibri" panose="020F0502020204030204" pitchFamily="34" charset="0"/>
              </a:rPr>
              <a:t>            •  When the Loved One </a:t>
            </a:r>
            <a:r>
              <a:rPr lang="en-US" sz="3200" b="1" dirty="0">
                <a:solidFill>
                  <a:srgbClr val="FF0000"/>
                </a:solidFill>
                <a:latin typeface="Calibri" panose="020F0502020204030204" pitchFamily="34" charset="0"/>
                <a:cs typeface="Calibri" panose="020F0502020204030204" pitchFamily="34" charset="0"/>
              </a:rPr>
              <a:t>PASSES AWAY </a:t>
            </a:r>
          </a:p>
          <a:p>
            <a:r>
              <a:rPr lang="en-US" sz="3200" b="1" dirty="0">
                <a:solidFill>
                  <a:schemeClr val="bg1"/>
                </a:solidFill>
                <a:latin typeface="Calibri" panose="020F0502020204030204" pitchFamily="34" charset="0"/>
                <a:cs typeface="Calibri" panose="020F0502020204030204" pitchFamily="34" charset="0"/>
              </a:rPr>
              <a:t>            •  When the Funeral Director is </a:t>
            </a:r>
            <a:r>
              <a:rPr lang="en-US" sz="3200" b="1" dirty="0">
                <a:solidFill>
                  <a:srgbClr val="FF0000"/>
                </a:solidFill>
                <a:latin typeface="Calibri" panose="020F0502020204030204" pitchFamily="34" charset="0"/>
                <a:cs typeface="Calibri" panose="020F0502020204030204" pitchFamily="34" charset="0"/>
              </a:rPr>
              <a:t>MET </a:t>
            </a:r>
            <a:r>
              <a:rPr lang="en-US" sz="3200" b="1" dirty="0">
                <a:solidFill>
                  <a:schemeClr val="bg1"/>
                </a:solidFill>
                <a:latin typeface="Calibri" panose="020F0502020204030204" pitchFamily="34" charset="0"/>
                <a:cs typeface="Calibri" panose="020F0502020204030204" pitchFamily="34" charset="0"/>
              </a:rPr>
              <a:t>at the Funeral </a:t>
            </a:r>
          </a:p>
          <a:p>
            <a:r>
              <a:rPr lang="en-US" sz="3200" b="1" dirty="0">
                <a:solidFill>
                  <a:schemeClr val="bg1"/>
                </a:solidFill>
                <a:latin typeface="Calibri" panose="020F0502020204030204" pitchFamily="34" charset="0"/>
                <a:cs typeface="Calibri" panose="020F0502020204030204" pitchFamily="34" charset="0"/>
              </a:rPr>
              <a:t>                     Home</a:t>
            </a:r>
          </a:p>
          <a:p>
            <a:r>
              <a:rPr lang="en-US" sz="3200" b="1" dirty="0">
                <a:solidFill>
                  <a:schemeClr val="bg1"/>
                </a:solidFill>
                <a:latin typeface="Calibri" panose="020F0502020204030204" pitchFamily="34" charset="0"/>
                <a:cs typeface="Calibri" panose="020F0502020204030204" pitchFamily="34" charset="0"/>
              </a:rPr>
              <a:t>            •  When the Loved One is </a:t>
            </a:r>
            <a:r>
              <a:rPr lang="en-US" sz="3200" b="1" dirty="0">
                <a:solidFill>
                  <a:srgbClr val="FF0000"/>
                </a:solidFill>
                <a:latin typeface="Calibri" panose="020F0502020204030204" pitchFamily="34" charset="0"/>
                <a:cs typeface="Calibri" panose="020F0502020204030204" pitchFamily="34" charset="0"/>
              </a:rPr>
              <a:t>BURIED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WORDS</a:t>
            </a:r>
            <a:r>
              <a:rPr lang="en-US" sz="3200" b="1" dirty="0">
                <a:solidFill>
                  <a:schemeClr val="bg1"/>
                </a:solidFill>
                <a:latin typeface="Calibri" panose="020F0502020204030204" pitchFamily="34" charset="0"/>
                <a:cs typeface="Calibri" panose="020F0502020204030204" pitchFamily="34" charset="0"/>
              </a:rPr>
              <a:t> CAN’T EXPRESS OUR DISBELIEF AND SADNESS.</a:t>
            </a:r>
            <a:endParaRPr lang="en-US" sz="3200" dirty="0">
              <a:solidFill>
                <a:schemeClr val="bg1"/>
              </a:solidFill>
            </a:endParaRPr>
          </a:p>
        </p:txBody>
      </p:sp>
    </p:spTree>
    <p:extLst>
      <p:ext uri="{BB962C8B-B14F-4D97-AF65-F5344CB8AC3E}">
        <p14:creationId xmlns:p14="http://schemas.microsoft.com/office/powerpoint/2010/main" val="2154680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779779" y="5883274"/>
            <a:ext cx="771089" cy="365125"/>
          </a:xfrm>
        </p:spPr>
        <p:txBody>
          <a:bodyPr/>
          <a:lstStyle/>
          <a:p>
            <a:fld id="{6D22F896-40B5-4ADD-8801-0D06FADFA095}" type="slidenum">
              <a:rPr lang="en-US" sz="2400" smtClean="0">
                <a:solidFill>
                  <a:schemeClr val="bg1"/>
                </a:solidFill>
              </a:rPr>
              <a:t>44</a:t>
            </a:fld>
            <a:endParaRPr lang="en-US" dirty="0">
              <a:solidFill>
                <a:schemeClr val="bg1"/>
              </a:solidFill>
            </a:endParaRPr>
          </a:p>
        </p:txBody>
      </p:sp>
      <p:sp>
        <p:nvSpPr>
          <p:cNvPr id="6" name="TextBox 5">
            <a:extLst>
              <a:ext uri="{FF2B5EF4-FFF2-40B4-BE49-F238E27FC236}">
                <a16:creationId xmlns:a16="http://schemas.microsoft.com/office/drawing/2014/main" id="{D1B76B70-B95A-666B-3CDC-7ED3630F7215}"/>
              </a:ext>
            </a:extLst>
          </p:cNvPr>
          <p:cNvSpPr txBox="1"/>
          <p:nvPr/>
        </p:nvSpPr>
        <p:spPr>
          <a:xfrm>
            <a:off x="777056" y="671738"/>
            <a:ext cx="10909737" cy="5447645"/>
          </a:xfrm>
          <a:prstGeom prst="rect">
            <a:avLst/>
          </a:prstGeom>
          <a:noFill/>
        </p:spPr>
        <p:txBody>
          <a:bodyPr wrap="square" rtlCol="0">
            <a:spAutoFit/>
          </a:bodyPr>
          <a:lstStyle/>
          <a:p>
            <a:pPr marL="514350" indent="-514350">
              <a:buAutoNum type="alphaUcPeriod" startAt="2"/>
            </a:pPr>
            <a:r>
              <a:rPr lang="en-US" sz="3200" b="1" dirty="0">
                <a:solidFill>
                  <a:schemeClr val="bg1"/>
                </a:solidFill>
                <a:latin typeface="Calibri" panose="020F0502020204030204" pitchFamily="34" charset="0"/>
                <a:cs typeface="Calibri" panose="020F0502020204030204" pitchFamily="34" charset="0"/>
              </a:rPr>
              <a:t>THE GRIEF AND THE GRIEF PROCESS. </a:t>
            </a:r>
          </a:p>
          <a:p>
            <a:pPr marL="514350" indent="-514350">
              <a:buAutoNum type="alphaUcPeriod" startAt="2"/>
            </a:pP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DISTINCTION BETWEEN </a:t>
            </a:r>
            <a:r>
              <a:rPr lang="en-US" sz="3200" b="1" dirty="0">
                <a:solidFill>
                  <a:srgbClr val="FF0000"/>
                </a:solidFill>
                <a:latin typeface="Calibri" panose="020F0502020204030204" pitchFamily="34" charset="0"/>
                <a:cs typeface="Calibri" panose="020F0502020204030204" pitchFamily="34" charset="0"/>
              </a:rPr>
              <a:t>GRIEF</a:t>
            </a:r>
            <a:r>
              <a:rPr lang="en-US" sz="3200" b="1" dirty="0">
                <a:solidFill>
                  <a:schemeClr val="bg1"/>
                </a:solidFill>
                <a:latin typeface="Calibri" panose="020F0502020204030204" pitchFamily="34" charset="0"/>
                <a:cs typeface="Calibri" panose="020F0502020204030204" pitchFamily="34" charset="0"/>
              </a:rPr>
              <a:t> AND THE </a:t>
            </a:r>
            <a:r>
              <a:rPr lang="en-US" sz="3200" b="1" dirty="0">
                <a:solidFill>
                  <a:srgbClr val="FF0000"/>
                </a:solidFill>
                <a:latin typeface="Calibri" panose="020F0502020204030204" pitchFamily="34" charset="0"/>
                <a:cs typeface="Calibri" panose="020F0502020204030204" pitchFamily="34" charset="0"/>
              </a:rPr>
              <a:t>GRIEF PROCESS</a:t>
            </a:r>
            <a:r>
              <a:rPr lang="en-US" sz="3200" b="1" dirty="0">
                <a:solidFill>
                  <a:schemeClr val="bg1"/>
                </a:solidFill>
                <a:latin typeface="Calibri" panose="020F0502020204030204" pitchFamily="34" charset="0"/>
                <a:cs typeface="Calibri" panose="020F0502020204030204" pitchFamily="34" charset="0"/>
              </a:rPr>
              <a:t>.</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Grief is the </a:t>
            </a:r>
            <a:r>
              <a:rPr lang="en-US" sz="3200" b="1" dirty="0">
                <a:solidFill>
                  <a:srgbClr val="FF0000"/>
                </a:solidFill>
                <a:latin typeface="Calibri" panose="020F0502020204030204" pitchFamily="34" charset="0"/>
                <a:cs typeface="Calibri" panose="020F0502020204030204" pitchFamily="34" charset="0"/>
              </a:rPr>
              <a:t>EMOTIONAL REACTION </a:t>
            </a:r>
            <a:r>
              <a:rPr lang="en-US" sz="3200" b="1" dirty="0">
                <a:solidFill>
                  <a:schemeClr val="bg1"/>
                </a:solidFill>
                <a:latin typeface="Calibri" panose="020F0502020204030204" pitchFamily="34" charset="0"/>
                <a:cs typeface="Calibri" panose="020F0502020204030204" pitchFamily="34" charset="0"/>
              </a:rPr>
              <a:t>to a significant loss.</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The Grieving Process is the </a:t>
            </a:r>
            <a:r>
              <a:rPr lang="en-US" sz="3200" b="1" dirty="0">
                <a:solidFill>
                  <a:srgbClr val="FF0000"/>
                </a:solidFill>
                <a:latin typeface="Calibri" panose="020F0502020204030204" pitchFamily="34" charset="0"/>
                <a:cs typeface="Calibri" panose="020F0502020204030204" pitchFamily="34" charset="0"/>
              </a:rPr>
              <a:t>EMOTIONAL</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LIFE </a:t>
            </a:r>
          </a:p>
          <a:p>
            <a:r>
              <a:rPr lang="en-US" sz="3200" b="1" dirty="0">
                <a:solidFill>
                  <a:srgbClr val="FF0000"/>
                </a:solidFill>
                <a:latin typeface="Calibri" panose="020F0502020204030204" pitchFamily="34" charset="0"/>
                <a:cs typeface="Calibri" panose="020F0502020204030204" pitchFamily="34" charset="0"/>
              </a:rPr>
              <a:t>            ADJUSTMENTS </a:t>
            </a:r>
            <a:r>
              <a:rPr lang="en-US" sz="3200" b="1" dirty="0">
                <a:solidFill>
                  <a:schemeClr val="bg1"/>
                </a:solidFill>
                <a:latin typeface="Calibri" panose="020F0502020204030204" pitchFamily="34" charset="0"/>
                <a:cs typeface="Calibri" panose="020F0502020204030204" pitchFamily="34" charset="0"/>
              </a:rPr>
              <a:t>after a significant loss.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The </a:t>
            </a:r>
            <a:r>
              <a:rPr lang="en-US" sz="3200" b="1" dirty="0">
                <a:solidFill>
                  <a:srgbClr val="FF0000"/>
                </a:solidFill>
                <a:latin typeface="Calibri" panose="020F0502020204030204" pitchFamily="34" charset="0"/>
                <a:cs typeface="Calibri" panose="020F0502020204030204" pitchFamily="34" charset="0"/>
              </a:rPr>
              <a:t>LOSS</a:t>
            </a:r>
            <a:r>
              <a:rPr lang="en-US" sz="3200" b="1" dirty="0">
                <a:solidFill>
                  <a:schemeClr val="bg1"/>
                </a:solidFill>
                <a:latin typeface="Calibri" panose="020F0502020204030204" pitchFamily="34" charset="0"/>
                <a:cs typeface="Calibri" panose="020F0502020204030204" pitchFamily="34" charset="0"/>
              </a:rPr>
              <a:t> can job, divorce, miscarriages, permanent </a:t>
            </a:r>
          </a:p>
          <a:p>
            <a:r>
              <a:rPr lang="en-US" sz="3200" b="1" dirty="0">
                <a:solidFill>
                  <a:schemeClr val="bg1"/>
                </a:solidFill>
                <a:latin typeface="Calibri" panose="020F0502020204030204" pitchFamily="34" charset="0"/>
                <a:cs typeface="Calibri" panose="020F0502020204030204" pitchFamily="34" charset="0"/>
              </a:rPr>
              <a:t>       disabilities, and death of a loved one. Life isn’t the </a:t>
            </a:r>
          </a:p>
          <a:p>
            <a:r>
              <a:rPr lang="en-US" sz="3200" b="1" dirty="0">
                <a:solidFill>
                  <a:schemeClr val="bg1"/>
                </a:solidFill>
                <a:latin typeface="Calibri" panose="020F0502020204030204" pitchFamily="34" charset="0"/>
                <a:cs typeface="Calibri" panose="020F0502020204030204" pitchFamily="34" charset="0"/>
              </a:rPr>
              <a:t>       same anymore! </a:t>
            </a:r>
          </a:p>
        </p:txBody>
      </p:sp>
    </p:spTree>
    <p:extLst>
      <p:ext uri="{BB962C8B-B14F-4D97-AF65-F5344CB8AC3E}">
        <p14:creationId xmlns:p14="http://schemas.microsoft.com/office/powerpoint/2010/main" val="2374866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901019" y="6163494"/>
            <a:ext cx="771089" cy="365125"/>
          </a:xfrm>
        </p:spPr>
        <p:txBody>
          <a:bodyPr/>
          <a:lstStyle/>
          <a:p>
            <a:fld id="{6D22F896-40B5-4ADD-8801-0D06FADFA095}" type="slidenum">
              <a:rPr lang="en-US" sz="2400" smtClean="0">
                <a:solidFill>
                  <a:schemeClr val="bg1"/>
                </a:solidFill>
              </a:rPr>
              <a:t>45</a:t>
            </a:fld>
            <a:endParaRPr lang="en-US" dirty="0">
              <a:solidFill>
                <a:schemeClr val="bg1"/>
              </a:solidFill>
            </a:endParaRPr>
          </a:p>
        </p:txBody>
      </p:sp>
      <p:sp>
        <p:nvSpPr>
          <p:cNvPr id="2" name="TextBox 1">
            <a:extLst>
              <a:ext uri="{FF2B5EF4-FFF2-40B4-BE49-F238E27FC236}">
                <a16:creationId xmlns:a16="http://schemas.microsoft.com/office/drawing/2014/main" id="{404B6E35-2D91-87F5-215F-22EA9F8D2DB6}"/>
              </a:ext>
            </a:extLst>
          </p:cNvPr>
          <p:cNvSpPr txBox="1"/>
          <p:nvPr/>
        </p:nvSpPr>
        <p:spPr>
          <a:xfrm>
            <a:off x="662999" y="609600"/>
            <a:ext cx="11298620" cy="587853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  THE</a:t>
            </a:r>
            <a:r>
              <a:rPr lang="en-US" sz="3200" b="1" dirty="0">
                <a:solidFill>
                  <a:srgbClr val="FF0000"/>
                </a:solidFill>
                <a:latin typeface="Calibri" panose="020F0502020204030204" pitchFamily="34" charset="0"/>
                <a:cs typeface="Calibri" panose="020F0502020204030204" pitchFamily="34" charset="0"/>
              </a:rPr>
              <a:t> FIVE STAGES </a:t>
            </a:r>
            <a:r>
              <a:rPr lang="en-US" sz="3200" b="1" dirty="0">
                <a:solidFill>
                  <a:schemeClr val="bg1"/>
                </a:solidFill>
                <a:latin typeface="Calibri" panose="020F0502020204030204" pitchFamily="34" charset="0"/>
                <a:cs typeface="Calibri" panose="020F0502020204030204" pitchFamily="34" charset="0"/>
              </a:rPr>
              <a:t>OF GRIEF.</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Stage 1: The </a:t>
            </a:r>
            <a:r>
              <a:rPr lang="en-US" sz="3200" b="1" dirty="0">
                <a:solidFill>
                  <a:srgbClr val="FF0000"/>
                </a:solidFill>
                <a:latin typeface="Calibri" panose="020F0502020204030204" pitchFamily="34" charset="0"/>
                <a:cs typeface="Calibri" panose="020F0502020204030204" pitchFamily="34" charset="0"/>
              </a:rPr>
              <a:t>DENIAL</a:t>
            </a:r>
            <a:r>
              <a:rPr lang="en-US" sz="3200" b="1" dirty="0">
                <a:solidFill>
                  <a:schemeClr val="bg1"/>
                </a:solidFill>
                <a:latin typeface="Calibri" panose="020F0502020204030204" pitchFamily="34" charset="0"/>
                <a:cs typeface="Calibri" panose="020F0502020204030204" pitchFamily="34" charset="0"/>
              </a:rPr>
              <a:t> due to the Shocking Event. </a:t>
            </a: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Stage 2:  The </a:t>
            </a:r>
            <a:r>
              <a:rPr lang="en-US" sz="3200" b="1" dirty="0">
                <a:solidFill>
                  <a:srgbClr val="FF0000"/>
                </a:solidFill>
                <a:latin typeface="Calibri" panose="020F0502020204030204" pitchFamily="34" charset="0"/>
                <a:cs typeface="Calibri" panose="020F0502020204030204" pitchFamily="34" charset="0"/>
              </a:rPr>
              <a:t>ANGER</a:t>
            </a:r>
            <a:r>
              <a:rPr lang="en-US" sz="3200" b="1" dirty="0">
                <a:solidFill>
                  <a:schemeClr val="bg1"/>
                </a:solidFill>
                <a:latin typeface="Calibri" panose="020F0502020204030204" pitchFamily="34" charset="0"/>
                <a:cs typeface="Calibri" panose="020F0502020204030204" pitchFamily="34" charset="0"/>
              </a:rPr>
              <a:t> dealing with Impatience and Fairness.</a:t>
            </a:r>
          </a:p>
          <a:p>
            <a:r>
              <a:rPr lang="en-US" sz="3200" b="1" dirty="0">
                <a:solidFill>
                  <a:schemeClr val="bg1"/>
                </a:solidFill>
                <a:latin typeface="Calibri" panose="020F0502020204030204" pitchFamily="34" charset="0"/>
                <a:cs typeface="Calibri" panose="020F0502020204030204" pitchFamily="34" charset="0"/>
              </a:rPr>
              <a:t>      Stage 3:  The </a:t>
            </a:r>
            <a:r>
              <a:rPr lang="en-US" sz="3200" b="1" dirty="0">
                <a:solidFill>
                  <a:srgbClr val="FF0000"/>
                </a:solidFill>
                <a:latin typeface="Calibri" panose="020F0502020204030204" pitchFamily="34" charset="0"/>
                <a:cs typeface="Calibri" panose="020F0502020204030204" pitchFamily="34" charset="0"/>
              </a:rPr>
              <a:t>BARGAINING</a:t>
            </a:r>
            <a:r>
              <a:rPr lang="en-US" sz="3200" b="1" dirty="0">
                <a:solidFill>
                  <a:schemeClr val="bg1"/>
                </a:solidFill>
                <a:latin typeface="Calibri" panose="020F0502020204030204" pitchFamily="34" charset="0"/>
                <a:cs typeface="Calibri" panose="020F0502020204030204" pitchFamily="34" charset="0"/>
              </a:rPr>
              <a:t> dealing with Guilt and Fear.</a:t>
            </a: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Stage 4:  The </a:t>
            </a:r>
            <a:r>
              <a:rPr lang="en-US" sz="3200" b="1" dirty="0">
                <a:solidFill>
                  <a:srgbClr val="FF0000"/>
                </a:solidFill>
                <a:latin typeface="Calibri" panose="020F0502020204030204" pitchFamily="34" charset="0"/>
                <a:cs typeface="Calibri" panose="020F0502020204030204" pitchFamily="34" charset="0"/>
              </a:rPr>
              <a:t>DEPRESSION</a:t>
            </a:r>
            <a:r>
              <a:rPr lang="en-US" sz="3200" b="1" dirty="0">
                <a:solidFill>
                  <a:schemeClr val="bg1"/>
                </a:solidFill>
                <a:latin typeface="Calibri" panose="020F0502020204030204" pitchFamily="34" charset="0"/>
                <a:cs typeface="Calibri" panose="020F0502020204030204" pitchFamily="34" charset="0"/>
              </a:rPr>
              <a:t> dealing with Hopelessness and </a:t>
            </a:r>
          </a:p>
          <a:p>
            <a:r>
              <a:rPr lang="en-US" sz="3200" b="1" dirty="0">
                <a:solidFill>
                  <a:schemeClr val="bg1"/>
                </a:solidFill>
                <a:latin typeface="Calibri" panose="020F0502020204030204" pitchFamily="34" charset="0"/>
                <a:cs typeface="Calibri" panose="020F0502020204030204" pitchFamily="34" charset="0"/>
              </a:rPr>
              <a:t>                          Despair.</a:t>
            </a: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Stage 5:  The </a:t>
            </a:r>
            <a:r>
              <a:rPr lang="en-US" sz="3200" b="1" dirty="0">
                <a:solidFill>
                  <a:srgbClr val="FF0000"/>
                </a:solidFill>
                <a:latin typeface="Calibri" panose="020F0502020204030204" pitchFamily="34" charset="0"/>
                <a:cs typeface="Calibri" panose="020F0502020204030204" pitchFamily="34" charset="0"/>
              </a:rPr>
              <a:t>ACCEPTANCE</a:t>
            </a:r>
            <a:r>
              <a:rPr lang="en-US" sz="3200" b="1" dirty="0">
                <a:solidFill>
                  <a:schemeClr val="bg1"/>
                </a:solidFill>
                <a:latin typeface="Calibri" panose="020F0502020204030204" pitchFamily="34" charset="0"/>
                <a:cs typeface="Calibri" panose="020F0502020204030204" pitchFamily="34" charset="0"/>
              </a:rPr>
              <a:t> dealing with Peace and Courage.</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The Resurrection Hope enables us to pass through the stages </a:t>
            </a:r>
          </a:p>
          <a:p>
            <a:r>
              <a:rPr lang="en-US" sz="3200" b="1" dirty="0">
                <a:solidFill>
                  <a:schemeClr val="bg1"/>
                </a:solidFill>
                <a:latin typeface="Calibri" panose="020F0502020204030204" pitchFamily="34" charset="0"/>
                <a:cs typeface="Calibri" panose="020F0502020204030204" pitchFamily="34" charset="0"/>
              </a:rPr>
              <a:t>      with more grace and peace. It doesn’t mean that loss is less,</a:t>
            </a:r>
          </a:p>
          <a:p>
            <a:r>
              <a:rPr lang="en-US" sz="3200" b="1" dirty="0">
                <a:solidFill>
                  <a:schemeClr val="bg1"/>
                </a:solidFill>
                <a:latin typeface="Calibri" panose="020F0502020204030204" pitchFamily="34" charset="0"/>
                <a:cs typeface="Calibri" panose="020F0502020204030204" pitchFamily="34" charset="0"/>
              </a:rPr>
              <a:t>      but less painful for we will be reunited with our Loved Ones.</a:t>
            </a:r>
          </a:p>
        </p:txBody>
      </p:sp>
    </p:spTree>
    <p:extLst>
      <p:ext uri="{BB962C8B-B14F-4D97-AF65-F5344CB8AC3E}">
        <p14:creationId xmlns:p14="http://schemas.microsoft.com/office/powerpoint/2010/main" val="407571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779780" y="5883275"/>
            <a:ext cx="771089" cy="365125"/>
          </a:xfrm>
        </p:spPr>
        <p:txBody>
          <a:bodyPr/>
          <a:lstStyle/>
          <a:p>
            <a:fld id="{6D22F896-40B5-4ADD-8801-0D06FADFA095}" type="slidenum">
              <a:rPr lang="en-US" sz="2400" smtClean="0">
                <a:solidFill>
                  <a:schemeClr val="bg1"/>
                </a:solidFill>
              </a:rPr>
              <a:t>46</a:t>
            </a:fld>
            <a:endParaRPr lang="en-US" dirty="0">
              <a:solidFill>
                <a:schemeClr val="bg1"/>
              </a:solidFill>
            </a:endParaRPr>
          </a:p>
        </p:txBody>
      </p:sp>
      <p:sp>
        <p:nvSpPr>
          <p:cNvPr id="2" name="TextBox 1">
            <a:extLst>
              <a:ext uri="{FF2B5EF4-FFF2-40B4-BE49-F238E27FC236}">
                <a16:creationId xmlns:a16="http://schemas.microsoft.com/office/drawing/2014/main" id="{0EF11B8F-ECBA-6824-0F36-C87E492E43FA}"/>
              </a:ext>
            </a:extLst>
          </p:cNvPr>
          <p:cNvSpPr txBox="1"/>
          <p:nvPr/>
        </p:nvSpPr>
        <p:spPr>
          <a:xfrm>
            <a:off x="641131" y="630621"/>
            <a:ext cx="10909738" cy="5139869"/>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II.  THE PALLIATIVE CARE AND HOSPICE CARE.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  DISTINCTION BETWEEN </a:t>
            </a:r>
            <a:r>
              <a:rPr lang="en-US" sz="3200" b="1" dirty="0">
                <a:solidFill>
                  <a:srgbClr val="FF0000"/>
                </a:solidFill>
                <a:latin typeface="Calibri" panose="020F0502020204030204" pitchFamily="34" charset="0"/>
                <a:cs typeface="Calibri" panose="020F0502020204030204" pitchFamily="34" charset="0"/>
              </a:rPr>
              <a:t>PALLIATIVE</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HOSPICE</a:t>
            </a:r>
            <a:r>
              <a:rPr lang="en-US" sz="3200" b="1" dirty="0">
                <a:solidFill>
                  <a:schemeClr val="bg1"/>
                </a:solidFill>
                <a:latin typeface="Calibri" panose="020F0502020204030204" pitchFamily="34" charset="0"/>
                <a:cs typeface="Calibri" panose="020F0502020204030204" pitchFamily="34" charset="0"/>
              </a:rPr>
              <a:t> CARE.</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i="0" dirty="0">
                <a:solidFill>
                  <a:srgbClr val="444444"/>
                </a:solidFill>
                <a:effectLst/>
                <a:latin typeface="Calibri" panose="020F0502020204030204" pitchFamily="34" charset="0"/>
                <a:cs typeface="Calibri" panose="020F0502020204030204" pitchFamily="34" charset="0"/>
              </a:rPr>
              <a:t>Palliative care is a medical discipline, much like cardiac </a:t>
            </a:r>
          </a:p>
          <a:p>
            <a:r>
              <a:rPr lang="en-US" sz="3200" b="1" dirty="0">
                <a:solidFill>
                  <a:srgbClr val="444444"/>
                </a:solidFill>
                <a:latin typeface="Calibri" panose="020F0502020204030204" pitchFamily="34" charset="0"/>
                <a:cs typeface="Calibri" panose="020F0502020204030204" pitchFamily="34" charset="0"/>
              </a:rPr>
              <a:t>                </a:t>
            </a:r>
            <a:r>
              <a:rPr lang="en-US" sz="3200" b="1" i="0" dirty="0">
                <a:solidFill>
                  <a:srgbClr val="444444"/>
                </a:solidFill>
                <a:effectLst/>
                <a:latin typeface="Calibri" panose="020F0502020204030204" pitchFamily="34" charset="0"/>
                <a:cs typeface="Calibri" panose="020F0502020204030204" pitchFamily="34" charset="0"/>
              </a:rPr>
              <a:t>care </a:t>
            </a:r>
            <a:r>
              <a:rPr lang="en-US" sz="3200" b="1" dirty="0">
                <a:solidFill>
                  <a:srgbClr val="444444"/>
                </a:solidFill>
                <a:latin typeface="Calibri" panose="020F0502020204030204" pitchFamily="34" charset="0"/>
                <a:cs typeface="Calibri" panose="020F0502020204030204" pitchFamily="34" charset="0"/>
              </a:rPr>
              <a:t>providing oxygen, bed, medications.</a:t>
            </a:r>
            <a:endParaRPr lang="en-US" sz="3200" b="1" i="0" dirty="0">
              <a:solidFill>
                <a:srgbClr val="444444"/>
              </a:solidFill>
              <a:effectLst/>
              <a:latin typeface="Calibri" panose="020F0502020204030204" pitchFamily="34" charset="0"/>
              <a:cs typeface="Calibri" panose="020F0502020204030204" pitchFamily="34" charset="0"/>
            </a:endParaRP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Hospice is a special model of care for patients who are </a:t>
            </a:r>
          </a:p>
          <a:p>
            <a:r>
              <a:rPr lang="en-US" sz="3200" b="1" dirty="0">
                <a:solidFill>
                  <a:schemeClr val="bg1"/>
                </a:solidFill>
                <a:latin typeface="Calibri" panose="020F0502020204030204" pitchFamily="34" charset="0"/>
                <a:cs typeface="Calibri" panose="020F0502020204030204" pitchFamily="34" charset="0"/>
              </a:rPr>
              <a:t>                in the late phase of an incurable illness and wish to </a:t>
            </a:r>
          </a:p>
          <a:p>
            <a:r>
              <a:rPr lang="en-US" sz="3200" b="1" dirty="0">
                <a:solidFill>
                  <a:schemeClr val="bg1"/>
                </a:solidFill>
                <a:latin typeface="Calibri" panose="020F0502020204030204" pitchFamily="34" charset="0"/>
                <a:cs typeface="Calibri" panose="020F0502020204030204" pitchFamily="34" charset="0"/>
              </a:rPr>
              <a:t>                receive end-of-life care at home or in a specialized care </a:t>
            </a:r>
          </a:p>
          <a:p>
            <a:r>
              <a:rPr lang="en-US" sz="3200" b="1" dirty="0">
                <a:solidFill>
                  <a:schemeClr val="bg1"/>
                </a:solidFill>
                <a:latin typeface="Calibri" panose="020F0502020204030204" pitchFamily="34" charset="0"/>
                <a:cs typeface="Calibri" panose="020F0502020204030204" pitchFamily="34" charset="0"/>
              </a:rPr>
              <a:t>                setting.</a:t>
            </a:r>
          </a:p>
        </p:txBody>
      </p:sp>
    </p:spTree>
    <p:extLst>
      <p:ext uri="{BB962C8B-B14F-4D97-AF65-F5344CB8AC3E}">
        <p14:creationId xmlns:p14="http://schemas.microsoft.com/office/powerpoint/2010/main" val="551522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737050" y="5981596"/>
            <a:ext cx="771089" cy="365125"/>
          </a:xfrm>
        </p:spPr>
        <p:txBody>
          <a:bodyPr/>
          <a:lstStyle/>
          <a:p>
            <a:fld id="{6D22F896-40B5-4ADD-8801-0D06FADFA095}" type="slidenum">
              <a:rPr lang="en-US" sz="2400" smtClean="0">
                <a:solidFill>
                  <a:schemeClr val="bg1"/>
                </a:solidFill>
              </a:rPr>
              <a:t>47</a:t>
            </a:fld>
            <a:endParaRPr lang="en-US" dirty="0">
              <a:solidFill>
                <a:schemeClr val="bg1"/>
              </a:solidFill>
            </a:endParaRPr>
          </a:p>
        </p:txBody>
      </p:sp>
      <p:sp>
        <p:nvSpPr>
          <p:cNvPr id="2" name="TextBox 1">
            <a:extLst>
              <a:ext uri="{FF2B5EF4-FFF2-40B4-BE49-F238E27FC236}">
                <a16:creationId xmlns:a16="http://schemas.microsoft.com/office/drawing/2014/main" id="{7CC0DFC2-DA02-1A32-C784-4194B128851D}"/>
              </a:ext>
            </a:extLst>
          </p:cNvPr>
          <p:cNvSpPr txBox="1"/>
          <p:nvPr/>
        </p:nvSpPr>
        <p:spPr>
          <a:xfrm>
            <a:off x="841177" y="511279"/>
            <a:ext cx="10666962" cy="6124754"/>
          </a:xfrm>
          <a:prstGeom prst="rect">
            <a:avLst/>
          </a:prstGeom>
          <a:noFill/>
        </p:spPr>
        <p:txBody>
          <a:bodyPr wrap="square" rtlCol="0">
            <a:spAutoFit/>
          </a:bodyPr>
          <a:lstStyle/>
          <a:p>
            <a:pPr marL="514350" indent="-514350">
              <a:buAutoNum type="alphaUcPeriod" startAt="2"/>
            </a:pPr>
            <a:r>
              <a:rPr lang="en-US" sz="3200" b="1" dirty="0">
                <a:solidFill>
                  <a:schemeClr val="bg1"/>
                </a:solidFill>
                <a:latin typeface="Calibri" panose="020F0502020204030204" pitchFamily="34" charset="0"/>
                <a:cs typeface="Calibri" panose="020F0502020204030204" pitchFamily="34" charset="0"/>
              </a:rPr>
              <a:t>UNDERSTANDING THE PHASES OF DEATH.  </a:t>
            </a:r>
          </a:p>
          <a:p>
            <a:pPr marL="514350" indent="-514350">
              <a:buAutoNum type="alphaUcPeriod" startAt="2"/>
            </a:pPr>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1.  ONE TO THREE MONTHS.</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 WITHDRAWAL </a:t>
            </a:r>
            <a:r>
              <a:rPr lang="en-US" sz="3200" b="1" dirty="0">
                <a:solidFill>
                  <a:schemeClr val="bg1"/>
                </a:solidFill>
                <a:latin typeface="Calibri" panose="020F0502020204030204" pitchFamily="34" charset="0"/>
                <a:cs typeface="Calibri" panose="020F0502020204030204" pitchFamily="34" charset="0"/>
              </a:rPr>
              <a:t>from People and Things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DECREASED</a:t>
            </a:r>
            <a:r>
              <a:rPr lang="en-US" sz="3200" b="1" dirty="0">
                <a:solidFill>
                  <a:schemeClr val="bg1"/>
                </a:solidFill>
                <a:latin typeface="Calibri" panose="020F0502020204030204" pitchFamily="34" charset="0"/>
                <a:cs typeface="Calibri" panose="020F0502020204030204" pitchFamily="34" charset="0"/>
              </a:rPr>
              <a:t> Food Intake, needing less sustenance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 INCREASING </a:t>
            </a:r>
            <a:r>
              <a:rPr lang="en-US" sz="3200" b="1" dirty="0">
                <a:solidFill>
                  <a:schemeClr val="bg1"/>
                </a:solidFill>
                <a:latin typeface="Calibri" panose="020F0502020204030204" pitchFamily="34" charset="0"/>
                <a:cs typeface="Calibri" panose="020F0502020204030204" pitchFamily="34" charset="0"/>
              </a:rPr>
              <a:t>in Sleep Time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INWARD REFLECTING </a:t>
            </a:r>
            <a:r>
              <a:rPr lang="en-US" sz="3200" b="1" dirty="0">
                <a:solidFill>
                  <a:schemeClr val="bg1"/>
                </a:solidFill>
                <a:latin typeface="Calibri" panose="020F0502020204030204" pitchFamily="34" charset="0"/>
                <a:cs typeface="Calibri" panose="020F0502020204030204" pitchFamily="34" charset="0"/>
              </a:rPr>
              <a:t>on Life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LESS COMMUNICATION </a:t>
            </a:r>
            <a:r>
              <a:rPr lang="en-US" sz="3200" b="1" dirty="0">
                <a:solidFill>
                  <a:schemeClr val="bg1"/>
                </a:solidFill>
                <a:latin typeface="Calibri" panose="020F0502020204030204" pitchFamily="34" charset="0"/>
                <a:cs typeface="Calibri" panose="020F0502020204030204" pitchFamily="34" charset="0"/>
              </a:rPr>
              <a:t>as days/weeks goes by</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TOUCHING</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SHARING</a:t>
            </a:r>
            <a:r>
              <a:rPr lang="en-US" sz="3200" b="1" dirty="0">
                <a:solidFill>
                  <a:schemeClr val="bg1"/>
                </a:solidFill>
                <a:latin typeface="Calibri" panose="020F0502020204030204" pitchFamily="34" charset="0"/>
                <a:cs typeface="Calibri" panose="020F0502020204030204" pitchFamily="34" charset="0"/>
              </a:rPr>
              <a:t> is most meaningful at this time. </a:t>
            </a:r>
          </a:p>
          <a:p>
            <a:r>
              <a:rPr lang="en-US" sz="3200" b="1" dirty="0">
                <a:solidFill>
                  <a:schemeClr val="bg1"/>
                </a:solidFill>
                <a:latin typeface="Calibri" panose="020F0502020204030204" pitchFamily="34" charset="0"/>
                <a:cs typeface="Calibri" panose="020F0502020204030204" pitchFamily="34" charset="0"/>
              </a:rPr>
              <a:t>      Being there will be emotionally difficult, but you will be</a:t>
            </a:r>
          </a:p>
          <a:p>
            <a:r>
              <a:rPr lang="en-US" sz="3200" b="1" dirty="0">
                <a:solidFill>
                  <a:schemeClr val="bg1"/>
                </a:solidFill>
                <a:latin typeface="Calibri" panose="020F0502020204030204" pitchFamily="34" charset="0"/>
                <a:cs typeface="Calibri" panose="020F0502020204030204" pitchFamily="34" charset="0"/>
              </a:rPr>
              <a:t>      give comfort and assurance to your Loved One.  </a:t>
            </a:r>
          </a:p>
        </p:txBody>
      </p:sp>
    </p:spTree>
    <p:extLst>
      <p:ext uri="{BB962C8B-B14F-4D97-AF65-F5344CB8AC3E}">
        <p14:creationId xmlns:p14="http://schemas.microsoft.com/office/powerpoint/2010/main" val="182048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665044" y="5972890"/>
            <a:ext cx="771089" cy="365125"/>
          </a:xfrm>
        </p:spPr>
        <p:txBody>
          <a:bodyPr/>
          <a:lstStyle/>
          <a:p>
            <a:fld id="{6D22F896-40B5-4ADD-8801-0D06FADFA095}" type="slidenum">
              <a:rPr lang="en-US" sz="2400" smtClean="0">
                <a:solidFill>
                  <a:schemeClr val="bg1"/>
                </a:solidFill>
              </a:rPr>
              <a:t>48</a:t>
            </a:fld>
            <a:endParaRPr lang="en-US" dirty="0">
              <a:solidFill>
                <a:schemeClr val="bg1"/>
              </a:solidFill>
            </a:endParaRPr>
          </a:p>
        </p:txBody>
      </p:sp>
      <p:sp>
        <p:nvSpPr>
          <p:cNvPr id="2" name="TextBox 1">
            <a:extLst>
              <a:ext uri="{FF2B5EF4-FFF2-40B4-BE49-F238E27FC236}">
                <a16:creationId xmlns:a16="http://schemas.microsoft.com/office/drawing/2014/main" id="{7CC0DFC2-DA02-1A32-C784-4194B128851D}"/>
              </a:ext>
            </a:extLst>
          </p:cNvPr>
          <p:cNvSpPr txBox="1"/>
          <p:nvPr/>
        </p:nvSpPr>
        <p:spPr>
          <a:xfrm>
            <a:off x="800702" y="647671"/>
            <a:ext cx="10635431" cy="5262979"/>
          </a:xfrm>
          <a:prstGeom prst="rect">
            <a:avLst/>
          </a:prstGeom>
          <a:noFill/>
        </p:spPr>
        <p:txBody>
          <a:bodyPr wrap="square" rtlCol="0">
            <a:spAutoFit/>
          </a:bodyPr>
          <a:lstStyle/>
          <a:p>
            <a:pPr marL="514350" indent="-514350">
              <a:buAutoNum type="alphaUcPeriod" startAt="2"/>
            </a:pPr>
            <a:r>
              <a:rPr lang="en-US" sz="3200" b="1" dirty="0">
                <a:solidFill>
                  <a:schemeClr val="bg1"/>
                </a:solidFill>
                <a:latin typeface="Calibri" panose="020F0502020204030204" pitchFamily="34" charset="0"/>
                <a:cs typeface="Calibri" panose="020F0502020204030204" pitchFamily="34" charset="0"/>
              </a:rPr>
              <a:t>UNDERSTANDING THE PHASES OF DEATH. </a:t>
            </a:r>
          </a:p>
          <a:p>
            <a:r>
              <a:rPr lang="en-US" sz="3200" b="1" dirty="0">
                <a:solidFill>
                  <a:schemeClr val="bg1"/>
                </a:solidFill>
                <a:latin typeface="Calibri" panose="020F0502020204030204" pitchFamily="34" charset="0"/>
                <a:cs typeface="Calibri" panose="020F0502020204030204" pitchFamily="34" charset="0"/>
              </a:rPr>
              <a:t>      2.  ONE TO TWO WEEKS.</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DISORIENTATION</a:t>
            </a:r>
            <a:r>
              <a:rPr lang="en-US" sz="3200" b="1" dirty="0">
                <a:solidFill>
                  <a:schemeClr val="bg1"/>
                </a:solidFill>
                <a:latin typeface="Calibri" panose="020F0502020204030204" pitchFamily="34" charset="0"/>
                <a:cs typeface="Calibri" panose="020F0502020204030204" pitchFamily="34" charset="0"/>
              </a:rPr>
              <a:t> with time confusion and </a:t>
            </a:r>
          </a:p>
          <a:p>
            <a:r>
              <a:rPr lang="en-US" sz="3200" b="1" dirty="0">
                <a:solidFill>
                  <a:schemeClr val="bg1"/>
                </a:solidFill>
                <a:latin typeface="Calibri" panose="020F0502020204030204" pitchFamily="34" charset="0"/>
                <a:cs typeface="Calibri" panose="020F0502020204030204" pitchFamily="34" charset="0"/>
              </a:rPr>
              <a:t>                aimlessness of activity, if any.</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BLOOD PRESSURE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HEART BEAT IRREGULARITY                </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BODY TEMPERATURE FLUCTUATION </a:t>
            </a:r>
            <a:r>
              <a:rPr lang="en-US" sz="3200" b="1" dirty="0">
                <a:solidFill>
                  <a:schemeClr val="bg1"/>
                </a:solidFill>
                <a:latin typeface="Calibri" panose="020F0502020204030204" pitchFamily="34" charset="0"/>
                <a:cs typeface="Calibri" panose="020F0502020204030204" pitchFamily="34" charset="0"/>
              </a:rPr>
              <a:t>of hot and cold</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SKIN COLOR CHANGE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NAILS BLUISH</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BREATHING IRREGULAR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CONGESTION</a:t>
            </a:r>
            <a:endParaRPr lang="en-US" sz="2400" b="1" dirty="0">
              <a:solidFill>
                <a:srgbClr val="FF0000"/>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THE BODY IS</a:t>
            </a:r>
            <a:r>
              <a:rPr lang="en-US" sz="3200" b="1" dirty="0">
                <a:solidFill>
                  <a:srgbClr val="FF0000"/>
                </a:solidFill>
                <a:latin typeface="Calibri" panose="020F0502020204030204" pitchFamily="34" charset="0"/>
                <a:cs typeface="Calibri" panose="020F0502020204030204" pitchFamily="34" charset="0"/>
              </a:rPr>
              <a:t> PREPARING </a:t>
            </a:r>
            <a:r>
              <a:rPr lang="en-US" sz="3200" b="1" dirty="0">
                <a:solidFill>
                  <a:schemeClr val="bg1"/>
                </a:solidFill>
                <a:latin typeface="Calibri" panose="020F0502020204030204" pitchFamily="34" charset="0"/>
                <a:cs typeface="Calibri" panose="020F0502020204030204" pitchFamily="34" charset="0"/>
              </a:rPr>
              <a:t>TO “SHUT DOWN”.</a:t>
            </a:r>
          </a:p>
        </p:txBody>
      </p:sp>
    </p:spTree>
    <p:extLst>
      <p:ext uri="{BB962C8B-B14F-4D97-AF65-F5344CB8AC3E}">
        <p14:creationId xmlns:p14="http://schemas.microsoft.com/office/powerpoint/2010/main" val="984566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787598" y="5883275"/>
            <a:ext cx="771089" cy="365125"/>
          </a:xfrm>
        </p:spPr>
        <p:txBody>
          <a:bodyPr/>
          <a:lstStyle/>
          <a:p>
            <a:fld id="{6D22F896-40B5-4ADD-8801-0D06FADFA095}" type="slidenum">
              <a:rPr lang="en-US" sz="2400" smtClean="0">
                <a:solidFill>
                  <a:schemeClr val="bg1"/>
                </a:solidFill>
              </a:rPr>
              <a:t>49</a:t>
            </a:fld>
            <a:endParaRPr lang="en-US" dirty="0">
              <a:solidFill>
                <a:schemeClr val="bg1"/>
              </a:solidFill>
            </a:endParaRPr>
          </a:p>
        </p:txBody>
      </p:sp>
      <p:sp>
        <p:nvSpPr>
          <p:cNvPr id="2" name="TextBox 1">
            <a:extLst>
              <a:ext uri="{FF2B5EF4-FFF2-40B4-BE49-F238E27FC236}">
                <a16:creationId xmlns:a16="http://schemas.microsoft.com/office/drawing/2014/main" id="{7CC0DFC2-DA02-1A32-C784-4194B128851D}"/>
              </a:ext>
            </a:extLst>
          </p:cNvPr>
          <p:cNvSpPr txBox="1"/>
          <p:nvPr/>
        </p:nvSpPr>
        <p:spPr>
          <a:xfrm>
            <a:off x="961178" y="492978"/>
            <a:ext cx="10269644" cy="5755422"/>
          </a:xfrm>
          <a:prstGeom prst="rect">
            <a:avLst/>
          </a:prstGeom>
          <a:noFill/>
        </p:spPr>
        <p:txBody>
          <a:bodyPr wrap="square" rtlCol="0">
            <a:spAutoFit/>
          </a:bodyPr>
          <a:lstStyle/>
          <a:p>
            <a:pPr marL="514350" indent="-514350">
              <a:buAutoNum type="alphaUcPeriod" startAt="2"/>
            </a:pPr>
            <a:r>
              <a:rPr lang="en-US" sz="3200" b="1" dirty="0">
                <a:solidFill>
                  <a:schemeClr val="bg1"/>
                </a:solidFill>
                <a:latin typeface="Calibri" panose="020F0502020204030204" pitchFamily="34" charset="0"/>
                <a:cs typeface="Calibri" panose="020F0502020204030204" pitchFamily="34" charset="0"/>
              </a:rPr>
              <a:t>UNDERSTANDING THE PHASES OF DEATH.</a:t>
            </a: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3.  ONE TO TWO DAYS.</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SURGE OF ENERGY </a:t>
            </a:r>
            <a:r>
              <a:rPr lang="en-US" sz="3200" b="1" dirty="0">
                <a:solidFill>
                  <a:schemeClr val="bg1"/>
                </a:solidFill>
                <a:latin typeface="Calibri" panose="020F0502020204030204" pitchFamily="34" charset="0"/>
                <a:cs typeface="Calibri" panose="020F0502020204030204" pitchFamily="34" charset="0"/>
              </a:rPr>
              <a:t>of eating and talking</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RESTLESSNESS</a:t>
            </a:r>
            <a:r>
              <a:rPr lang="en-US" sz="3200" b="1" dirty="0">
                <a:solidFill>
                  <a:schemeClr val="bg1"/>
                </a:solidFill>
                <a:latin typeface="Calibri" panose="020F0502020204030204" pitchFamily="34" charset="0"/>
                <a:cs typeface="Calibri" panose="020F0502020204030204" pitchFamily="34" charset="0"/>
              </a:rPr>
              <a:t> due to lack of oxygen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BREATHING PATTERN MORE IRREGULAR</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CONGESTION</a:t>
            </a:r>
            <a:r>
              <a:rPr lang="en-US" sz="3200" b="1" dirty="0">
                <a:solidFill>
                  <a:schemeClr val="bg1"/>
                </a:solidFill>
                <a:latin typeface="Calibri" panose="020F0502020204030204" pitchFamily="34" charset="0"/>
                <a:cs typeface="Calibri" panose="020F0502020204030204" pitchFamily="34" charset="0"/>
              </a:rPr>
              <a:t> can be very loud due to position</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EYES PARTIALLY OPEN, GLASSY</a:t>
            </a:r>
            <a:r>
              <a:rPr lang="en-US" sz="3200" b="1" dirty="0">
                <a:solidFill>
                  <a:schemeClr val="bg1"/>
                </a:solidFill>
                <a:latin typeface="Calibri" panose="020F0502020204030204" pitchFamily="34" charset="0"/>
                <a:cs typeface="Calibri" panose="020F0502020204030204" pitchFamily="34" charset="0"/>
              </a:rPr>
              <a:t>, but not seeing</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 HANDS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FEET BLUISH</a:t>
            </a:r>
            <a:r>
              <a:rPr lang="en-US" sz="3200" b="1" dirty="0">
                <a:solidFill>
                  <a:schemeClr val="bg1"/>
                </a:solidFill>
                <a:latin typeface="Calibri" panose="020F0502020204030204" pitchFamily="34" charset="0"/>
                <a:cs typeface="Calibri" panose="020F0502020204030204" pitchFamily="34" charset="0"/>
              </a:rPr>
              <a:t>, lack of oxygen</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SOUL</a:t>
            </a:r>
            <a:r>
              <a:rPr lang="en-US" sz="3200" b="1" dirty="0">
                <a:solidFill>
                  <a:schemeClr val="bg1"/>
                </a:solidFill>
                <a:latin typeface="Calibri" panose="020F0502020204030204" pitchFamily="34" charset="0"/>
                <a:cs typeface="Calibri" panose="020F0502020204030204" pitchFamily="34" charset="0"/>
              </a:rPr>
              <a:t> and </a:t>
            </a:r>
            <a:r>
              <a:rPr lang="en-US" sz="3200" b="1" dirty="0">
                <a:solidFill>
                  <a:srgbClr val="FF0000"/>
                </a:solidFill>
                <a:latin typeface="Calibri" panose="020F0502020204030204" pitchFamily="34" charset="0"/>
                <a:cs typeface="Calibri" panose="020F0502020204030204" pitchFamily="34" charset="0"/>
              </a:rPr>
              <a:t>SPIRIT</a:t>
            </a:r>
            <a:r>
              <a:rPr lang="en-US" sz="3200" b="1" dirty="0">
                <a:solidFill>
                  <a:schemeClr val="bg1"/>
                </a:solidFill>
                <a:latin typeface="Calibri" panose="020F0502020204030204" pitchFamily="34" charset="0"/>
                <a:cs typeface="Calibri" panose="020F0502020204030204" pitchFamily="34" charset="0"/>
              </a:rPr>
              <a:t> ready to </a:t>
            </a:r>
            <a:r>
              <a:rPr lang="en-US" sz="3200" b="1" dirty="0">
                <a:solidFill>
                  <a:srgbClr val="FF0000"/>
                </a:solidFill>
                <a:latin typeface="Calibri" panose="020F0502020204030204" pitchFamily="34" charset="0"/>
                <a:cs typeface="Calibri" panose="020F0502020204030204" pitchFamily="34" charset="0"/>
              </a:rPr>
              <a:t>LEAVE</a:t>
            </a:r>
            <a:r>
              <a:rPr lang="en-US" sz="3200" b="1" dirty="0">
                <a:solidFill>
                  <a:schemeClr val="bg1"/>
                </a:solidFill>
                <a:latin typeface="Calibri" panose="020F0502020204030204" pitchFamily="34" charset="0"/>
                <a:cs typeface="Calibri" panose="020F0502020204030204" pitchFamily="34" charset="0"/>
              </a:rPr>
              <a:t> the Body.  </a:t>
            </a:r>
            <a:r>
              <a:rPr lang="en-US" sz="3200" b="1" dirty="0">
                <a:solidFill>
                  <a:srgbClr val="FF0000"/>
                </a:solidFill>
                <a:latin typeface="Calibri" panose="020F0502020204030204" pitchFamily="34" charset="0"/>
                <a:cs typeface="Calibri" panose="020F0502020204030204" pitchFamily="34" charset="0"/>
              </a:rPr>
              <a:t>DEATH</a:t>
            </a:r>
            <a:r>
              <a:rPr lang="en-US" sz="32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is </a:t>
            </a:r>
            <a:r>
              <a:rPr lang="en-US" sz="3200" b="1" dirty="0">
                <a:solidFill>
                  <a:srgbClr val="FF0000"/>
                </a:solidFill>
                <a:latin typeface="Calibri" panose="020F0502020204030204" pitchFamily="34" charset="0"/>
                <a:cs typeface="Calibri" panose="020F0502020204030204" pitchFamily="34" charset="0"/>
              </a:rPr>
              <a:t>IMMINENT</a:t>
            </a:r>
            <a:r>
              <a:rPr lang="en-US" sz="3200" b="1"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5240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9026273" y="3707633"/>
            <a:ext cx="771089" cy="365125"/>
          </a:xfrm>
        </p:spPr>
        <p:txBody>
          <a:bodyPr/>
          <a:lstStyle/>
          <a:p>
            <a:fld id="{6D22F896-40B5-4ADD-8801-0D06FADFA095}" type="slidenum">
              <a:rPr lang="en-US" smtClean="0"/>
              <a:t>5</a:t>
            </a:fld>
            <a:endParaRPr lang="en-US" dirty="0"/>
          </a:p>
        </p:txBody>
      </p:sp>
      <p:sp>
        <p:nvSpPr>
          <p:cNvPr id="9" name="TextBox 8">
            <a:extLst>
              <a:ext uri="{FF2B5EF4-FFF2-40B4-BE49-F238E27FC236}">
                <a16:creationId xmlns:a16="http://schemas.microsoft.com/office/drawing/2014/main" id="{3A35B702-EB3A-5F61-0D06-E91D13B5403E}"/>
              </a:ext>
            </a:extLst>
          </p:cNvPr>
          <p:cNvSpPr txBox="1"/>
          <p:nvPr/>
        </p:nvSpPr>
        <p:spPr>
          <a:xfrm rot="10800000" flipH="1" flipV="1">
            <a:off x="357352" y="347990"/>
            <a:ext cx="8668921"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  THE DREAMS AND DREADS IN RETIREMENT.</a:t>
            </a:r>
          </a:p>
        </p:txBody>
      </p:sp>
      <p:pic>
        <p:nvPicPr>
          <p:cNvPr id="11" name="Picture 10">
            <a:extLst>
              <a:ext uri="{FF2B5EF4-FFF2-40B4-BE49-F238E27FC236}">
                <a16:creationId xmlns:a16="http://schemas.microsoft.com/office/drawing/2014/main" id="{6540C603-8642-80C6-2BE5-2EE0D8AC1530}"/>
              </a:ext>
            </a:extLst>
          </p:cNvPr>
          <p:cNvPicPr>
            <a:picLocks noChangeAspect="1"/>
          </p:cNvPicPr>
          <p:nvPr/>
        </p:nvPicPr>
        <p:blipFill>
          <a:blip r:embed="rId2"/>
          <a:stretch>
            <a:fillRect/>
          </a:stretch>
        </p:blipFill>
        <p:spPr>
          <a:xfrm>
            <a:off x="697291" y="3890195"/>
            <a:ext cx="3921760" cy="2941320"/>
          </a:xfrm>
          <a:prstGeom prst="rect">
            <a:avLst/>
          </a:prstGeom>
        </p:spPr>
      </p:pic>
      <p:pic>
        <p:nvPicPr>
          <p:cNvPr id="13" name="Picture 12">
            <a:extLst>
              <a:ext uri="{FF2B5EF4-FFF2-40B4-BE49-F238E27FC236}">
                <a16:creationId xmlns:a16="http://schemas.microsoft.com/office/drawing/2014/main" id="{F6E72F10-A770-34B0-90DB-40416F88DF58}"/>
              </a:ext>
            </a:extLst>
          </p:cNvPr>
          <p:cNvPicPr>
            <a:picLocks noChangeAspect="1"/>
          </p:cNvPicPr>
          <p:nvPr/>
        </p:nvPicPr>
        <p:blipFill>
          <a:blip r:embed="rId3"/>
          <a:stretch>
            <a:fillRect/>
          </a:stretch>
        </p:blipFill>
        <p:spPr>
          <a:xfrm rot="5400000">
            <a:off x="4430461" y="2256155"/>
            <a:ext cx="4145280" cy="3108960"/>
          </a:xfrm>
          <a:prstGeom prst="rect">
            <a:avLst/>
          </a:prstGeom>
        </p:spPr>
      </p:pic>
      <p:pic>
        <p:nvPicPr>
          <p:cNvPr id="15" name="Picture 14">
            <a:extLst>
              <a:ext uri="{FF2B5EF4-FFF2-40B4-BE49-F238E27FC236}">
                <a16:creationId xmlns:a16="http://schemas.microsoft.com/office/drawing/2014/main" id="{82177EFE-5262-7B8C-1E81-606A8D00DF8D}"/>
              </a:ext>
            </a:extLst>
          </p:cNvPr>
          <p:cNvPicPr>
            <a:picLocks noChangeAspect="1"/>
          </p:cNvPicPr>
          <p:nvPr/>
        </p:nvPicPr>
        <p:blipFill>
          <a:blip r:embed="rId4"/>
          <a:stretch>
            <a:fillRect/>
          </a:stretch>
        </p:blipFill>
        <p:spPr>
          <a:xfrm>
            <a:off x="792795" y="1040630"/>
            <a:ext cx="3730752" cy="2798064"/>
          </a:xfrm>
          <a:prstGeom prst="rect">
            <a:avLst/>
          </a:prstGeom>
        </p:spPr>
      </p:pic>
      <p:pic>
        <p:nvPicPr>
          <p:cNvPr id="16" name="Picture 15">
            <a:extLst>
              <a:ext uri="{FF2B5EF4-FFF2-40B4-BE49-F238E27FC236}">
                <a16:creationId xmlns:a16="http://schemas.microsoft.com/office/drawing/2014/main" id="{B62D1599-93F6-75C8-2F26-5328352AC734}"/>
              </a:ext>
            </a:extLst>
          </p:cNvPr>
          <p:cNvPicPr>
            <a:picLocks noChangeAspect="1"/>
          </p:cNvPicPr>
          <p:nvPr/>
        </p:nvPicPr>
        <p:blipFill>
          <a:blip r:embed="rId5"/>
          <a:stretch>
            <a:fillRect/>
          </a:stretch>
        </p:blipFill>
        <p:spPr>
          <a:xfrm>
            <a:off x="8395533" y="3890195"/>
            <a:ext cx="3562350" cy="2370582"/>
          </a:xfrm>
          <a:prstGeom prst="rect">
            <a:avLst/>
          </a:prstGeom>
        </p:spPr>
      </p:pic>
      <p:pic>
        <p:nvPicPr>
          <p:cNvPr id="17" name="Picture 16">
            <a:extLst>
              <a:ext uri="{FF2B5EF4-FFF2-40B4-BE49-F238E27FC236}">
                <a16:creationId xmlns:a16="http://schemas.microsoft.com/office/drawing/2014/main" id="{EC793EB9-B20C-9F33-183A-9EE1F62B83A8}"/>
              </a:ext>
            </a:extLst>
          </p:cNvPr>
          <p:cNvPicPr>
            <a:picLocks noChangeAspect="1"/>
          </p:cNvPicPr>
          <p:nvPr/>
        </p:nvPicPr>
        <p:blipFill>
          <a:blip r:embed="rId6"/>
          <a:stretch>
            <a:fillRect/>
          </a:stretch>
        </p:blipFill>
        <p:spPr>
          <a:xfrm>
            <a:off x="8387151" y="1203579"/>
            <a:ext cx="3570732" cy="2225421"/>
          </a:xfrm>
          <a:prstGeom prst="rect">
            <a:avLst/>
          </a:prstGeom>
        </p:spPr>
      </p:pic>
    </p:spTree>
    <p:extLst>
      <p:ext uri="{BB962C8B-B14F-4D97-AF65-F5344CB8AC3E}">
        <p14:creationId xmlns:p14="http://schemas.microsoft.com/office/powerpoint/2010/main" val="1425991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861688" y="6248400"/>
            <a:ext cx="771089" cy="365125"/>
          </a:xfrm>
        </p:spPr>
        <p:txBody>
          <a:bodyPr/>
          <a:lstStyle/>
          <a:p>
            <a:fld id="{6D22F896-40B5-4ADD-8801-0D06FADFA095}" type="slidenum">
              <a:rPr lang="en-US" sz="2400" smtClean="0">
                <a:solidFill>
                  <a:schemeClr val="bg1"/>
                </a:solidFill>
              </a:rPr>
              <a:t>50</a:t>
            </a:fld>
            <a:endParaRPr lang="en-US" dirty="0">
              <a:solidFill>
                <a:schemeClr val="bg1"/>
              </a:solidFill>
            </a:endParaRPr>
          </a:p>
        </p:txBody>
      </p:sp>
      <p:sp>
        <p:nvSpPr>
          <p:cNvPr id="2" name="TextBox 1">
            <a:extLst>
              <a:ext uri="{FF2B5EF4-FFF2-40B4-BE49-F238E27FC236}">
                <a16:creationId xmlns:a16="http://schemas.microsoft.com/office/drawing/2014/main" id="{CA6EFD89-C39E-BF83-B268-A15EE97C794B}"/>
              </a:ext>
            </a:extLst>
          </p:cNvPr>
          <p:cNvSpPr txBox="1"/>
          <p:nvPr/>
        </p:nvSpPr>
        <p:spPr>
          <a:xfrm>
            <a:off x="844358" y="427216"/>
            <a:ext cx="10981426" cy="6186309"/>
          </a:xfrm>
          <a:prstGeom prst="rect">
            <a:avLst/>
          </a:prstGeom>
          <a:noFill/>
        </p:spPr>
        <p:txBody>
          <a:bodyPr wrap="square" rtlCol="0">
            <a:spAutoFit/>
          </a:bodyPr>
          <a:lstStyle/>
          <a:p>
            <a:pPr marL="514350" indent="-514350">
              <a:buAutoNum type="alphaUcPeriod" startAt="3"/>
            </a:pPr>
            <a:r>
              <a:rPr lang="en-US" sz="3200" b="1" dirty="0">
                <a:solidFill>
                  <a:schemeClr val="bg1"/>
                </a:solidFill>
                <a:latin typeface="Calibri" panose="020F0502020204030204" pitchFamily="34" charset="0"/>
                <a:cs typeface="Calibri" panose="020F0502020204030204" pitchFamily="34" charset="0"/>
              </a:rPr>
              <a:t>HOSPICE CARE AT THE TIME OF DEATH IN A FACILITY/HOME.</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CONFIRM DEATH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RECORD DATE/TIME </a:t>
            </a:r>
            <a:r>
              <a:rPr lang="en-US" sz="3200" b="1" dirty="0">
                <a:solidFill>
                  <a:schemeClr val="bg1"/>
                </a:solidFill>
                <a:latin typeface="Calibri" panose="020F0502020204030204" pitchFamily="34" charset="0"/>
                <a:cs typeface="Calibri" panose="020F0502020204030204" pitchFamily="34" charset="0"/>
              </a:rPr>
              <a:t>of Death.</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REMOVE TUBES </a:t>
            </a:r>
            <a:r>
              <a:rPr lang="en-US" sz="3200" b="1" dirty="0">
                <a:solidFill>
                  <a:schemeClr val="bg1"/>
                </a:solidFill>
                <a:latin typeface="Calibri" panose="020F0502020204030204" pitchFamily="34" charset="0"/>
                <a:cs typeface="Calibri" panose="020F0502020204030204" pitchFamily="34" charset="0"/>
              </a:rPr>
              <a:t>from the Deceased.</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PREPARE</a:t>
            </a:r>
            <a:r>
              <a:rPr lang="en-US" sz="3200" b="1" dirty="0">
                <a:solidFill>
                  <a:schemeClr val="bg1"/>
                </a:solidFill>
                <a:latin typeface="Calibri" panose="020F0502020204030204" pitchFamily="34" charset="0"/>
                <a:cs typeface="Calibri" panose="020F0502020204030204" pitchFamily="34" charset="0"/>
              </a:rPr>
              <a:t> the Deceased for Family Visiting up to 4 Hours.</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ALLOWING</a:t>
            </a:r>
            <a:r>
              <a:rPr lang="en-US" sz="3200" b="1" dirty="0">
                <a:solidFill>
                  <a:schemeClr val="bg1"/>
                </a:solidFill>
                <a:latin typeface="Calibri" panose="020F0502020204030204" pitchFamily="34" charset="0"/>
                <a:cs typeface="Calibri" panose="020F0502020204030204" pitchFamily="34" charset="0"/>
              </a:rPr>
              <a:t> the Family to Grieve.</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CALL</a:t>
            </a:r>
            <a:r>
              <a:rPr lang="en-US" sz="3200" b="1" dirty="0">
                <a:solidFill>
                  <a:schemeClr val="bg1"/>
                </a:solidFill>
                <a:latin typeface="Calibri" panose="020F0502020204030204" pitchFamily="34" charset="0"/>
                <a:cs typeface="Calibri" panose="020F0502020204030204" pitchFamily="34" charset="0"/>
              </a:rPr>
              <a:t> the Funeral Home to Transport the Deceased.</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ASSIST</a:t>
            </a:r>
            <a:r>
              <a:rPr lang="en-US" sz="3200" b="1" dirty="0">
                <a:solidFill>
                  <a:schemeClr val="bg1"/>
                </a:solidFill>
                <a:latin typeface="Calibri" panose="020F0502020204030204" pitchFamily="34" charset="0"/>
                <a:cs typeface="Calibri" panose="020F0502020204030204" pitchFamily="34" charset="0"/>
              </a:rPr>
              <a:t> Removing Personal Possession from the room.</a:t>
            </a:r>
          </a:p>
          <a:p>
            <a:r>
              <a:rPr lang="en-US" sz="3200" b="1" dirty="0">
                <a:solidFill>
                  <a:schemeClr val="bg1"/>
                </a:solidFill>
                <a:latin typeface="Calibri" panose="020F0502020204030204" pitchFamily="34" charset="0"/>
                <a:cs typeface="Calibri" panose="020F0502020204030204" pitchFamily="34" charset="0"/>
              </a:rPr>
              <a:t>      •  </a:t>
            </a:r>
            <a:r>
              <a:rPr lang="en-US" sz="3200" b="1" dirty="0">
                <a:solidFill>
                  <a:srgbClr val="FF0000"/>
                </a:solidFill>
                <a:latin typeface="Calibri" panose="020F0502020204030204" pitchFamily="34" charset="0"/>
                <a:cs typeface="Calibri" panose="020F0502020204030204" pitchFamily="34" charset="0"/>
              </a:rPr>
              <a:t>EXPRESSING</a:t>
            </a:r>
            <a:r>
              <a:rPr lang="en-US" sz="3200" b="1" dirty="0">
                <a:solidFill>
                  <a:schemeClr val="bg1"/>
                </a:solidFill>
                <a:latin typeface="Calibri" panose="020F0502020204030204" pitchFamily="34" charset="0"/>
                <a:cs typeface="Calibri" panose="020F0502020204030204" pitchFamily="34" charset="0"/>
              </a:rPr>
              <a:t> Condolences to Family Members. </a:t>
            </a:r>
          </a:p>
          <a:p>
            <a:endParaRPr lang="en-US" sz="20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In my opinion, passing into the Lord’s presence in a Hospice </a:t>
            </a:r>
          </a:p>
          <a:p>
            <a:r>
              <a:rPr lang="en-US" sz="3200" b="1" dirty="0">
                <a:solidFill>
                  <a:schemeClr val="bg1"/>
                </a:solidFill>
                <a:latin typeface="Calibri" panose="020F0502020204030204" pitchFamily="34" charset="0"/>
                <a:cs typeface="Calibri" panose="020F0502020204030204" pitchFamily="34" charset="0"/>
              </a:rPr>
              <a:t>       Facility is one of the</a:t>
            </a:r>
            <a:r>
              <a:rPr lang="en-US" sz="3200" b="1" dirty="0">
                <a:solidFill>
                  <a:srgbClr val="FF0000"/>
                </a:solidFill>
                <a:latin typeface="Calibri" panose="020F0502020204030204" pitchFamily="34" charset="0"/>
                <a:cs typeface="Calibri" panose="020F0502020204030204" pitchFamily="34" charset="0"/>
              </a:rPr>
              <a:t> SELFLESS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KINDNESS ACTS  </a:t>
            </a:r>
            <a:r>
              <a:rPr lang="en-US" sz="3200" b="1" dirty="0">
                <a:solidFill>
                  <a:schemeClr val="bg1"/>
                </a:solidFill>
                <a:latin typeface="Calibri" panose="020F0502020204030204" pitchFamily="34" charset="0"/>
                <a:cs typeface="Calibri" panose="020F0502020204030204" pitchFamily="34" charset="0"/>
              </a:rPr>
              <a:t>that one </a:t>
            </a:r>
          </a:p>
          <a:p>
            <a:r>
              <a:rPr lang="en-US" sz="3200" b="1" dirty="0">
                <a:solidFill>
                  <a:schemeClr val="bg1"/>
                </a:solidFill>
                <a:latin typeface="Calibri" panose="020F0502020204030204" pitchFamily="34" charset="0"/>
                <a:cs typeface="Calibri" panose="020F0502020204030204" pitchFamily="34" charset="0"/>
              </a:rPr>
              <a:t>       can do for the family.</a:t>
            </a:r>
          </a:p>
        </p:txBody>
      </p:sp>
    </p:spTree>
    <p:extLst>
      <p:ext uri="{BB962C8B-B14F-4D97-AF65-F5344CB8AC3E}">
        <p14:creationId xmlns:p14="http://schemas.microsoft.com/office/powerpoint/2010/main" val="1398654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BB61B7-AFB8-7649-27C7-6D04B11A78DB}"/>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9A293BE0-0D64-158B-237F-44F39937B8C4}"/>
              </a:ext>
            </a:extLst>
          </p:cNvPr>
          <p:cNvSpPr>
            <a:spLocks noGrp="1"/>
          </p:cNvSpPr>
          <p:nvPr>
            <p:ph type="sldNum" sz="quarter" idx="12"/>
          </p:nvPr>
        </p:nvSpPr>
        <p:spPr>
          <a:xfrm>
            <a:off x="10857319" y="5971548"/>
            <a:ext cx="771089" cy="365125"/>
          </a:xfrm>
        </p:spPr>
        <p:txBody>
          <a:bodyPr/>
          <a:lstStyle/>
          <a:p>
            <a:fld id="{6D22F896-40B5-4ADD-8801-0D06FADFA095}" type="slidenum">
              <a:rPr lang="en-US" sz="2400" smtClean="0">
                <a:solidFill>
                  <a:schemeClr val="bg1"/>
                </a:solidFill>
              </a:rPr>
              <a:t>51</a:t>
            </a:fld>
            <a:endParaRPr lang="en-US" dirty="0">
              <a:solidFill>
                <a:schemeClr val="bg1"/>
              </a:solidFill>
            </a:endParaRPr>
          </a:p>
        </p:txBody>
      </p:sp>
      <p:sp>
        <p:nvSpPr>
          <p:cNvPr id="6" name="TextBox 5">
            <a:extLst>
              <a:ext uri="{FF2B5EF4-FFF2-40B4-BE49-F238E27FC236}">
                <a16:creationId xmlns:a16="http://schemas.microsoft.com/office/drawing/2014/main" id="{D6AE00E7-2338-9BA8-4F45-6B72C935ECD7}"/>
              </a:ext>
            </a:extLst>
          </p:cNvPr>
          <p:cNvSpPr txBox="1"/>
          <p:nvPr/>
        </p:nvSpPr>
        <p:spPr>
          <a:xfrm>
            <a:off x="856339" y="637228"/>
            <a:ext cx="11019205" cy="5386090"/>
          </a:xfrm>
          <a:prstGeom prst="rect">
            <a:avLst/>
          </a:prstGeom>
          <a:noFill/>
        </p:spPr>
        <p:txBody>
          <a:bodyPr wrap="square" rtlCol="0">
            <a:spAutoFit/>
          </a:bodyPr>
          <a:lstStyle/>
          <a:p>
            <a:pPr marL="571500" indent="-571500">
              <a:buAutoNum type="romanUcPeriod" startAt="2"/>
            </a:pPr>
            <a:r>
              <a:rPr lang="en-US" sz="3200" b="1" dirty="0">
                <a:solidFill>
                  <a:schemeClr val="bg1"/>
                </a:solidFill>
                <a:latin typeface="Calibri" panose="020F0502020204030204" pitchFamily="34" charset="0"/>
                <a:cs typeface="Calibri" panose="020F0502020204030204" pitchFamily="34" charset="0"/>
              </a:rPr>
              <a:t>The LASTING PLACE.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  DECISIONS ON THE FUNERAL SERVICE. </a:t>
            </a:r>
          </a:p>
          <a:p>
            <a:r>
              <a:rPr lang="en-US" sz="3200" b="1" dirty="0">
                <a:solidFill>
                  <a:schemeClr val="bg1"/>
                </a:solidFill>
                <a:latin typeface="Calibri" panose="020F0502020204030204" pitchFamily="34" charset="0"/>
                <a:cs typeface="Calibri" panose="020F0502020204030204" pitchFamily="34" charset="0"/>
              </a:rPr>
              <a:t>                 (Consider Pre-Arranging One’s Funeral Service)</a:t>
            </a:r>
          </a:p>
          <a:p>
            <a:r>
              <a:rPr lang="en-US" sz="3200" b="1" dirty="0">
                <a:solidFill>
                  <a:schemeClr val="bg1"/>
                </a:solidFill>
                <a:latin typeface="Calibri" panose="020F0502020204030204" pitchFamily="34" charset="0"/>
                <a:cs typeface="Calibri" panose="020F0502020204030204" pitchFamily="34" charset="0"/>
              </a:rPr>
              <a:t>            1.  Decision on </a:t>
            </a:r>
            <a:r>
              <a:rPr lang="en-US" sz="3200" b="1" dirty="0">
                <a:solidFill>
                  <a:srgbClr val="FF0000"/>
                </a:solidFill>
                <a:latin typeface="Calibri" panose="020F0502020204030204" pitchFamily="34" charset="0"/>
                <a:cs typeface="Calibri" panose="020F0502020204030204" pitchFamily="34" charset="0"/>
              </a:rPr>
              <a:t>LOCATION</a:t>
            </a:r>
            <a:r>
              <a:rPr lang="en-US" sz="3200" b="1" dirty="0">
                <a:solidFill>
                  <a:schemeClr val="bg1"/>
                </a:solidFill>
                <a:latin typeface="Calibri" panose="020F0502020204030204" pitchFamily="34" charset="0"/>
                <a:cs typeface="Calibri" panose="020F0502020204030204" pitchFamily="34" charset="0"/>
              </a:rPr>
              <a:t> of Service</a:t>
            </a:r>
          </a:p>
          <a:p>
            <a:r>
              <a:rPr lang="en-US" sz="3200" b="1" dirty="0">
                <a:solidFill>
                  <a:schemeClr val="bg1"/>
                </a:solidFill>
                <a:latin typeface="Calibri" panose="020F0502020204030204" pitchFamily="34" charset="0"/>
                <a:cs typeface="Calibri" panose="020F0502020204030204" pitchFamily="34" charset="0"/>
              </a:rPr>
              <a:t>            2.  Decision on </a:t>
            </a:r>
            <a:r>
              <a:rPr lang="en-US" sz="3200" b="1" dirty="0">
                <a:solidFill>
                  <a:srgbClr val="FF0000"/>
                </a:solidFill>
                <a:latin typeface="Calibri" panose="020F0502020204030204" pitchFamily="34" charset="0"/>
                <a:cs typeface="Calibri" panose="020F0502020204030204" pitchFamily="34" charset="0"/>
              </a:rPr>
              <a:t>FUNERAL</a:t>
            </a:r>
            <a:r>
              <a:rPr lang="en-US" sz="3200" b="1" dirty="0">
                <a:solidFill>
                  <a:schemeClr val="bg1"/>
                </a:solidFill>
                <a:latin typeface="Calibri" panose="020F0502020204030204" pitchFamily="34" charset="0"/>
                <a:cs typeface="Calibri" panose="020F0502020204030204" pitchFamily="34" charset="0"/>
              </a:rPr>
              <a:t> or </a:t>
            </a:r>
            <a:r>
              <a:rPr lang="en-US" sz="3200" b="1" dirty="0">
                <a:solidFill>
                  <a:srgbClr val="FF0000"/>
                </a:solidFill>
                <a:latin typeface="Calibri" panose="020F0502020204030204" pitchFamily="34" charset="0"/>
                <a:cs typeface="Calibri" panose="020F0502020204030204" pitchFamily="34" charset="0"/>
              </a:rPr>
              <a:t>MEMORIAL</a:t>
            </a:r>
            <a:r>
              <a:rPr lang="en-US" sz="3200" b="1" dirty="0">
                <a:solidFill>
                  <a:schemeClr val="bg1"/>
                </a:solidFill>
                <a:latin typeface="Calibri" panose="020F0502020204030204" pitchFamily="34" charset="0"/>
                <a:cs typeface="Calibri" panose="020F0502020204030204" pitchFamily="34" charset="0"/>
              </a:rPr>
              <a:t> Service</a:t>
            </a:r>
          </a:p>
          <a:p>
            <a:r>
              <a:rPr lang="en-US" sz="3200" b="1" dirty="0">
                <a:solidFill>
                  <a:schemeClr val="bg1"/>
                </a:solidFill>
                <a:latin typeface="Calibri" panose="020F0502020204030204" pitchFamily="34" charset="0"/>
                <a:cs typeface="Calibri" panose="020F0502020204030204" pitchFamily="34" charset="0"/>
              </a:rPr>
              <a:t>            3.  Decision on </a:t>
            </a:r>
            <a:r>
              <a:rPr lang="en-US" sz="3200" b="1" dirty="0">
                <a:solidFill>
                  <a:srgbClr val="FF0000"/>
                </a:solidFill>
                <a:latin typeface="Calibri" panose="020F0502020204030204" pitchFamily="34" charset="0"/>
                <a:cs typeface="Calibri" panose="020F0502020204030204" pitchFamily="34" charset="0"/>
              </a:rPr>
              <a:t>BURIAL</a:t>
            </a:r>
            <a:r>
              <a:rPr lang="en-US" sz="3200" b="1" dirty="0">
                <a:solidFill>
                  <a:schemeClr val="bg1"/>
                </a:solidFill>
                <a:latin typeface="Calibri" panose="020F0502020204030204" pitchFamily="34" charset="0"/>
                <a:cs typeface="Calibri" panose="020F0502020204030204" pitchFamily="34" charset="0"/>
              </a:rPr>
              <a:t> or </a:t>
            </a:r>
            <a:r>
              <a:rPr lang="en-US" sz="3200" b="1" dirty="0">
                <a:solidFill>
                  <a:srgbClr val="FF0000"/>
                </a:solidFill>
                <a:latin typeface="Calibri" panose="020F0502020204030204" pitchFamily="34" charset="0"/>
                <a:cs typeface="Calibri" panose="020F0502020204030204" pitchFamily="34" charset="0"/>
              </a:rPr>
              <a:t>CREMATION</a:t>
            </a:r>
            <a:r>
              <a:rPr lang="en-US" sz="3200" b="1" dirty="0">
                <a:solidFill>
                  <a:schemeClr val="bg1"/>
                </a:solidFill>
                <a:latin typeface="Calibri" panose="020F0502020204030204" pitchFamily="34" charset="0"/>
                <a:cs typeface="Calibri" panose="020F0502020204030204" pitchFamily="34" charset="0"/>
              </a:rPr>
              <a:t> Internment</a:t>
            </a:r>
          </a:p>
          <a:p>
            <a:r>
              <a:rPr lang="en-US" sz="3200" b="1" dirty="0">
                <a:solidFill>
                  <a:schemeClr val="bg1"/>
                </a:solidFill>
                <a:latin typeface="Calibri" panose="020F0502020204030204" pitchFamily="34" charset="0"/>
                <a:cs typeface="Calibri" panose="020F0502020204030204" pitchFamily="34" charset="0"/>
              </a:rPr>
              <a:t>            4.  Decision on </a:t>
            </a:r>
            <a:r>
              <a:rPr lang="en-US" sz="3200" b="1" dirty="0">
                <a:solidFill>
                  <a:srgbClr val="FF0000"/>
                </a:solidFill>
                <a:latin typeface="Calibri" panose="020F0502020204030204" pitchFamily="34" charset="0"/>
                <a:cs typeface="Calibri" panose="020F0502020204030204" pitchFamily="34" charset="0"/>
              </a:rPr>
              <a:t>RECEPTION</a:t>
            </a:r>
            <a:r>
              <a:rPr lang="en-US" sz="3200" b="1" dirty="0">
                <a:solidFill>
                  <a:schemeClr val="bg1"/>
                </a:solidFill>
                <a:latin typeface="Calibri" panose="020F0502020204030204" pitchFamily="34" charset="0"/>
                <a:cs typeface="Calibri" panose="020F0502020204030204" pitchFamily="34" charset="0"/>
              </a:rPr>
              <a:t> or </a:t>
            </a:r>
            <a:r>
              <a:rPr lang="en-US" sz="3200" b="1" dirty="0">
                <a:solidFill>
                  <a:srgbClr val="FF0000"/>
                </a:solidFill>
                <a:latin typeface="Calibri" panose="020F0502020204030204" pitchFamily="34" charset="0"/>
                <a:cs typeface="Calibri" panose="020F0502020204030204" pitchFamily="34" charset="0"/>
              </a:rPr>
              <a:t>NO RECEPTION </a:t>
            </a:r>
          </a:p>
          <a:p>
            <a:r>
              <a:rPr lang="en-US" sz="3200" b="1" dirty="0">
                <a:solidFill>
                  <a:schemeClr val="bg1"/>
                </a:solidFill>
                <a:latin typeface="Calibri" panose="020F0502020204030204" pitchFamily="34" charset="0"/>
                <a:cs typeface="Calibri" panose="020F0502020204030204" pitchFamily="34" charset="0"/>
              </a:rPr>
              <a:t>            5.  Decision on</a:t>
            </a:r>
            <a:r>
              <a:rPr lang="en-US" sz="3200" b="1" dirty="0">
                <a:solidFill>
                  <a:srgbClr val="FF0000"/>
                </a:solidFill>
                <a:latin typeface="Calibri" panose="020F0502020204030204" pitchFamily="34" charset="0"/>
                <a:cs typeface="Calibri" panose="020F0502020204030204" pitchFamily="34" charset="0"/>
              </a:rPr>
              <a:t> PROGRAM </a:t>
            </a:r>
            <a:r>
              <a:rPr lang="en-US" sz="3200" b="1" dirty="0">
                <a:solidFill>
                  <a:schemeClr val="bg1"/>
                </a:solidFill>
                <a:latin typeface="Calibri" panose="020F0502020204030204" pitchFamily="34" charset="0"/>
                <a:cs typeface="Calibri" panose="020F0502020204030204" pitchFamily="34" charset="0"/>
              </a:rPr>
              <a:t>for the Service</a:t>
            </a:r>
          </a:p>
          <a:p>
            <a:r>
              <a:rPr lang="en-US" sz="3200" b="1" dirty="0">
                <a:solidFill>
                  <a:schemeClr val="bg1"/>
                </a:solidFill>
                <a:latin typeface="Calibri" panose="020F0502020204030204" pitchFamily="34" charset="0"/>
                <a:cs typeface="Calibri" panose="020F0502020204030204" pitchFamily="34" charset="0"/>
              </a:rPr>
              <a:t>            6.  Decision on the </a:t>
            </a:r>
            <a:r>
              <a:rPr lang="en-US" sz="3200" b="1" dirty="0">
                <a:solidFill>
                  <a:srgbClr val="FF0000"/>
                </a:solidFill>
                <a:latin typeface="Calibri" panose="020F0502020204030204" pitchFamily="34" charset="0"/>
                <a:cs typeface="Calibri" panose="020F0502020204030204" pitchFamily="34" charset="0"/>
              </a:rPr>
              <a:t>PARTICIPANTS</a:t>
            </a:r>
            <a:r>
              <a:rPr lang="en-US" sz="3200" b="1" dirty="0">
                <a:solidFill>
                  <a:schemeClr val="bg1"/>
                </a:solidFill>
                <a:latin typeface="Calibri" panose="020F0502020204030204" pitchFamily="34" charset="0"/>
                <a:cs typeface="Calibri" panose="020F0502020204030204" pitchFamily="34" charset="0"/>
              </a:rPr>
              <a:t> in the Service</a:t>
            </a:r>
          </a:p>
          <a:p>
            <a:r>
              <a:rPr lang="en-US" sz="3200" b="1" dirty="0">
                <a:solidFill>
                  <a:schemeClr val="bg1"/>
                </a:solidFill>
                <a:latin typeface="Calibri" panose="020F0502020204030204" pitchFamily="34" charset="0"/>
                <a:cs typeface="Calibri" panose="020F0502020204030204" pitchFamily="34" charset="0"/>
              </a:rPr>
              <a:t>            7.  Decision on the </a:t>
            </a:r>
            <a:r>
              <a:rPr lang="en-US" sz="3200" b="1" dirty="0">
                <a:solidFill>
                  <a:srgbClr val="FF0000"/>
                </a:solidFill>
                <a:latin typeface="Calibri" panose="020F0502020204030204" pitchFamily="34" charset="0"/>
                <a:cs typeface="Calibri" panose="020F0502020204030204" pitchFamily="34" charset="0"/>
              </a:rPr>
              <a:t>FINANCIAL COST </a:t>
            </a:r>
            <a:r>
              <a:rPr lang="en-US" sz="3200" b="1" dirty="0">
                <a:solidFill>
                  <a:schemeClr val="bg1"/>
                </a:solidFill>
                <a:latin typeface="Calibri" panose="020F0502020204030204" pitchFamily="34" charset="0"/>
                <a:cs typeface="Calibri" panose="020F0502020204030204" pitchFamily="34" charset="0"/>
              </a:rPr>
              <a:t>of the Service            </a:t>
            </a:r>
          </a:p>
        </p:txBody>
      </p:sp>
    </p:spTree>
    <p:extLst>
      <p:ext uri="{BB962C8B-B14F-4D97-AF65-F5344CB8AC3E}">
        <p14:creationId xmlns:p14="http://schemas.microsoft.com/office/powerpoint/2010/main" val="1521636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BB61B7-AFB8-7649-27C7-6D04B11A78DB}"/>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9A293BE0-0D64-158B-237F-44F39937B8C4}"/>
              </a:ext>
            </a:extLst>
          </p:cNvPr>
          <p:cNvSpPr>
            <a:spLocks noGrp="1"/>
          </p:cNvSpPr>
          <p:nvPr>
            <p:ph type="sldNum" sz="quarter" idx="12"/>
          </p:nvPr>
        </p:nvSpPr>
        <p:spPr>
          <a:xfrm>
            <a:off x="10834513" y="5883275"/>
            <a:ext cx="771089" cy="365125"/>
          </a:xfrm>
        </p:spPr>
        <p:txBody>
          <a:bodyPr/>
          <a:lstStyle/>
          <a:p>
            <a:fld id="{6D22F896-40B5-4ADD-8801-0D06FADFA095}" type="slidenum">
              <a:rPr lang="en-US" sz="2400" smtClean="0">
                <a:solidFill>
                  <a:schemeClr val="bg1"/>
                </a:solidFill>
              </a:rPr>
              <a:t>52</a:t>
            </a:fld>
            <a:endParaRPr lang="en-US" dirty="0">
              <a:solidFill>
                <a:schemeClr val="bg1"/>
              </a:solidFill>
            </a:endParaRPr>
          </a:p>
        </p:txBody>
      </p:sp>
      <p:sp>
        <p:nvSpPr>
          <p:cNvPr id="6" name="TextBox 5">
            <a:extLst>
              <a:ext uri="{FF2B5EF4-FFF2-40B4-BE49-F238E27FC236}">
                <a16:creationId xmlns:a16="http://schemas.microsoft.com/office/drawing/2014/main" id="{D6AE00E7-2338-9BA8-4F45-6B72C935ECD7}"/>
              </a:ext>
            </a:extLst>
          </p:cNvPr>
          <p:cNvSpPr txBox="1"/>
          <p:nvPr/>
        </p:nvSpPr>
        <p:spPr>
          <a:xfrm>
            <a:off x="808819" y="492978"/>
            <a:ext cx="11019205" cy="5755422"/>
          </a:xfrm>
          <a:prstGeom prst="rect">
            <a:avLst/>
          </a:prstGeom>
          <a:noFill/>
        </p:spPr>
        <p:txBody>
          <a:bodyPr wrap="square" rtlCol="0">
            <a:spAutoFit/>
          </a:bodyPr>
          <a:lstStyle/>
          <a:p>
            <a:pPr marL="571500" indent="-571500">
              <a:buAutoNum type="romanUcPeriod" startAt="2"/>
            </a:pPr>
            <a:r>
              <a:rPr lang="en-US" sz="3200" b="1" dirty="0">
                <a:solidFill>
                  <a:schemeClr val="bg1"/>
                </a:solidFill>
                <a:latin typeface="Calibri" panose="020F0502020204030204" pitchFamily="34" charset="0"/>
                <a:cs typeface="Calibri" panose="020F0502020204030204" pitchFamily="34" charset="0"/>
              </a:rPr>
              <a:t>The LASTING PLACE.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B.  DECISIONS ON THE POST FUNERAL SERVICE. </a:t>
            </a:r>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            1.  Decision of </a:t>
            </a:r>
            <a:r>
              <a:rPr lang="en-US" sz="3200" b="1" dirty="0">
                <a:solidFill>
                  <a:srgbClr val="FF0000"/>
                </a:solidFill>
                <a:latin typeface="Calibri" panose="020F0502020204030204" pitchFamily="34" charset="0"/>
                <a:cs typeface="Calibri" panose="020F0502020204030204" pitchFamily="34" charset="0"/>
              </a:rPr>
              <a:t>DONATION</a:t>
            </a:r>
            <a:r>
              <a:rPr lang="en-US" sz="3200" b="1" dirty="0">
                <a:solidFill>
                  <a:schemeClr val="bg1"/>
                </a:solidFill>
                <a:latin typeface="Calibri" panose="020F0502020204030204" pitchFamily="34" charset="0"/>
                <a:cs typeface="Calibri" panose="020F0502020204030204" pitchFamily="34" charset="0"/>
              </a:rPr>
              <a:t> of Personal Items.</a:t>
            </a:r>
          </a:p>
          <a:p>
            <a:r>
              <a:rPr lang="en-US" sz="3200" b="1" dirty="0">
                <a:solidFill>
                  <a:schemeClr val="bg1"/>
                </a:solidFill>
                <a:latin typeface="Calibri" panose="020F0502020204030204" pitchFamily="34" charset="0"/>
                <a:cs typeface="Calibri" panose="020F0502020204030204" pitchFamily="34" charset="0"/>
              </a:rPr>
              <a:t>            2.  Decision to </a:t>
            </a:r>
            <a:r>
              <a:rPr lang="en-US" sz="3200" b="1" dirty="0">
                <a:solidFill>
                  <a:srgbClr val="FF0000"/>
                </a:solidFill>
                <a:latin typeface="Calibri" panose="020F0502020204030204" pitchFamily="34" charset="0"/>
                <a:cs typeface="Calibri" panose="020F0502020204030204" pitchFamily="34" charset="0"/>
              </a:rPr>
              <a:t>RELOCATIING</a:t>
            </a:r>
            <a:r>
              <a:rPr lang="en-US" sz="3200" b="1" dirty="0">
                <a:solidFill>
                  <a:schemeClr val="bg1"/>
                </a:solidFill>
                <a:latin typeface="Calibri" panose="020F0502020204030204" pitchFamily="34" charset="0"/>
                <a:cs typeface="Calibri" panose="020F0502020204030204" pitchFamily="34" charset="0"/>
              </a:rPr>
              <a:t> or </a:t>
            </a:r>
            <a:r>
              <a:rPr lang="en-US" sz="3200" b="1" dirty="0">
                <a:solidFill>
                  <a:srgbClr val="FF0000"/>
                </a:solidFill>
                <a:latin typeface="Calibri" panose="020F0502020204030204" pitchFamily="34" charset="0"/>
                <a:cs typeface="Calibri" panose="020F0502020204030204" pitchFamily="34" charset="0"/>
              </a:rPr>
              <a:t>DOWNSIZING</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3.  Decision on </a:t>
            </a:r>
            <a:r>
              <a:rPr lang="en-US" sz="3200" b="1" dirty="0">
                <a:solidFill>
                  <a:srgbClr val="FF0000"/>
                </a:solidFill>
                <a:latin typeface="Calibri" panose="020F0502020204030204" pitchFamily="34" charset="0"/>
                <a:cs typeface="Calibri" panose="020F0502020204030204" pitchFamily="34" charset="0"/>
              </a:rPr>
              <a:t>FINANCIAL ASSETS</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4.  Decision on </a:t>
            </a:r>
            <a:r>
              <a:rPr lang="en-US" sz="3200" b="1" dirty="0">
                <a:solidFill>
                  <a:srgbClr val="FF0000"/>
                </a:solidFill>
                <a:latin typeface="Calibri" panose="020F0502020204030204" pitchFamily="34" charset="0"/>
                <a:cs typeface="Calibri" panose="020F0502020204030204" pitchFamily="34" charset="0"/>
              </a:rPr>
              <a:t>POWER OF ATTORNEY </a:t>
            </a:r>
            <a:r>
              <a:rPr lang="en-US" sz="3200" b="1" dirty="0">
                <a:solidFill>
                  <a:schemeClr val="bg1"/>
                </a:solidFill>
                <a:latin typeface="Calibri" panose="020F0502020204030204" pitchFamily="34" charset="0"/>
                <a:cs typeface="Calibri" panose="020F0502020204030204" pitchFamily="34" charset="0"/>
              </a:rPr>
              <a:t>and </a:t>
            </a:r>
            <a:r>
              <a:rPr lang="en-US" sz="3200" b="1" dirty="0">
                <a:solidFill>
                  <a:srgbClr val="FF0000"/>
                </a:solidFill>
                <a:latin typeface="Calibri" panose="020F0502020204030204" pitchFamily="34" charset="0"/>
                <a:cs typeface="Calibri" panose="020F0502020204030204" pitchFamily="34" charset="0"/>
              </a:rPr>
              <a:t>WILL</a:t>
            </a:r>
            <a:r>
              <a:rPr lang="en-US" sz="3200" b="1" dirty="0">
                <a:solidFill>
                  <a:schemeClr val="bg1"/>
                </a:solidFill>
                <a:latin typeface="Calibri" panose="020F0502020204030204" pitchFamily="34" charset="0"/>
                <a:cs typeface="Calibri" panose="020F0502020204030204" pitchFamily="34" charset="0"/>
              </a:rPr>
              <a:t>.</a:t>
            </a:r>
          </a:p>
          <a:p>
            <a:r>
              <a:rPr lang="en-US" sz="3200" b="1" dirty="0">
                <a:solidFill>
                  <a:schemeClr val="bg1"/>
                </a:solidFill>
                <a:latin typeface="Calibri" panose="020F0502020204030204" pitchFamily="34" charset="0"/>
                <a:cs typeface="Calibri" panose="020F0502020204030204" pitchFamily="34" charset="0"/>
              </a:rPr>
              <a:t>            5.  Decision on </a:t>
            </a:r>
            <a:r>
              <a:rPr lang="en-US" sz="3200" b="1" dirty="0">
                <a:solidFill>
                  <a:srgbClr val="FF0000"/>
                </a:solidFill>
                <a:latin typeface="Calibri" panose="020F0502020204030204" pitchFamily="34" charset="0"/>
                <a:cs typeface="Calibri" panose="020F0502020204030204" pitchFamily="34" charset="0"/>
              </a:rPr>
              <a:t>NAMES</a:t>
            </a:r>
            <a:r>
              <a:rPr lang="en-US" sz="3200" b="1" dirty="0">
                <a:solidFill>
                  <a:schemeClr val="bg1"/>
                </a:solidFill>
                <a:latin typeface="Calibri" panose="020F0502020204030204" pitchFamily="34" charset="0"/>
                <a:cs typeface="Calibri" panose="020F0502020204030204" pitchFamily="34" charset="0"/>
              </a:rPr>
              <a:t> on Accounts.</a:t>
            </a:r>
          </a:p>
          <a:p>
            <a:r>
              <a:rPr lang="en-US" sz="3200" b="1" dirty="0">
                <a:solidFill>
                  <a:schemeClr val="bg1"/>
                </a:solidFill>
                <a:latin typeface="Calibri" panose="020F0502020204030204" pitchFamily="34" charset="0"/>
                <a:cs typeface="Calibri" panose="020F0502020204030204" pitchFamily="34" charset="0"/>
              </a:rPr>
              <a:t>            6.  Decision on Hiring a </a:t>
            </a:r>
            <a:r>
              <a:rPr lang="en-US" sz="3200" b="1" dirty="0">
                <a:solidFill>
                  <a:srgbClr val="FF0000"/>
                </a:solidFill>
                <a:latin typeface="Calibri" panose="020F0502020204030204" pitchFamily="34" charset="0"/>
                <a:cs typeface="Calibri" panose="020F0502020204030204" pitchFamily="34" charset="0"/>
              </a:rPr>
              <a:t>CPA/LAWYER </a:t>
            </a:r>
            <a:r>
              <a:rPr lang="en-US" sz="3200" b="1" dirty="0">
                <a:solidFill>
                  <a:schemeClr val="bg1"/>
                </a:solidFill>
                <a:latin typeface="Calibri" panose="020F0502020204030204" pitchFamily="34" charset="0"/>
                <a:cs typeface="Calibri" panose="020F0502020204030204" pitchFamily="34" charset="0"/>
              </a:rPr>
              <a:t>if needed</a:t>
            </a:r>
          </a:p>
          <a:p>
            <a:r>
              <a:rPr lang="en-US" sz="3200" b="1" dirty="0">
                <a:solidFill>
                  <a:schemeClr val="bg1"/>
                </a:solidFill>
                <a:latin typeface="Calibri" panose="020F0502020204030204" pitchFamily="34" charset="0"/>
                <a:cs typeface="Calibri" panose="020F0502020204030204" pitchFamily="34" charset="0"/>
              </a:rPr>
              <a:t>            7.  Decision on </a:t>
            </a:r>
            <a:r>
              <a:rPr lang="en-US" sz="3200" b="1" dirty="0">
                <a:solidFill>
                  <a:srgbClr val="FF0000"/>
                </a:solidFill>
                <a:latin typeface="Calibri" panose="020F0502020204030204" pitchFamily="34" charset="0"/>
                <a:cs typeface="Calibri" panose="020F0502020204030204" pitchFamily="34" charset="0"/>
              </a:rPr>
              <a:t>GIFTING</a:t>
            </a:r>
            <a:r>
              <a:rPr lang="en-US" sz="3200" b="1" dirty="0">
                <a:solidFill>
                  <a:schemeClr val="bg1"/>
                </a:solidFill>
                <a:latin typeface="Calibri" panose="020F0502020204030204" pitchFamily="34" charset="0"/>
                <a:cs typeface="Calibri" panose="020F0502020204030204" pitchFamily="34" charset="0"/>
              </a:rPr>
              <a:t> to Children/Grandchildren</a:t>
            </a:r>
          </a:p>
          <a:p>
            <a:r>
              <a:rPr lang="en-US" sz="3200" b="1" dirty="0">
                <a:solidFill>
                  <a:schemeClr val="bg1"/>
                </a:solidFill>
                <a:latin typeface="Calibri" panose="020F0502020204030204" pitchFamily="34" charset="0"/>
                <a:cs typeface="Calibri" panose="020F0502020204030204" pitchFamily="34" charset="0"/>
              </a:rPr>
              <a:t>            8.  Consideration of </a:t>
            </a:r>
            <a:r>
              <a:rPr lang="en-US" sz="3200" b="1" dirty="0">
                <a:solidFill>
                  <a:srgbClr val="FF0000"/>
                </a:solidFill>
                <a:latin typeface="Calibri" panose="020F0502020204030204" pitchFamily="34" charset="0"/>
                <a:cs typeface="Calibri" panose="020F0502020204030204" pitchFamily="34" charset="0"/>
              </a:rPr>
              <a:t>REMARRIAGE</a:t>
            </a:r>
            <a:r>
              <a:rPr lang="en-US" sz="3200" b="1" dirty="0">
                <a:solidFill>
                  <a:schemeClr val="bg1"/>
                </a:solidFill>
                <a:latin typeface="Calibri" panose="020F0502020204030204" pitchFamily="34" charset="0"/>
                <a:cs typeface="Calibri" panose="020F0502020204030204" pitchFamily="34" charset="0"/>
              </a:rPr>
              <a:t>, depending on age</a:t>
            </a:r>
          </a:p>
        </p:txBody>
      </p:sp>
    </p:spTree>
    <p:extLst>
      <p:ext uri="{BB962C8B-B14F-4D97-AF65-F5344CB8AC3E}">
        <p14:creationId xmlns:p14="http://schemas.microsoft.com/office/powerpoint/2010/main" val="3877599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665044" y="5967559"/>
            <a:ext cx="771089" cy="365125"/>
          </a:xfrm>
        </p:spPr>
        <p:txBody>
          <a:bodyPr/>
          <a:lstStyle/>
          <a:p>
            <a:fld id="{6D22F896-40B5-4ADD-8801-0D06FADFA095}" type="slidenum">
              <a:rPr lang="en-US" sz="2400" smtClean="0">
                <a:solidFill>
                  <a:schemeClr val="bg1"/>
                </a:solidFill>
              </a:rPr>
              <a:t>53</a:t>
            </a:fld>
            <a:endParaRPr lang="en-US" dirty="0">
              <a:solidFill>
                <a:schemeClr val="bg1"/>
              </a:solidFill>
            </a:endParaRPr>
          </a:p>
        </p:txBody>
      </p:sp>
      <p:sp>
        <p:nvSpPr>
          <p:cNvPr id="2" name="TextBox 1">
            <a:extLst>
              <a:ext uri="{FF2B5EF4-FFF2-40B4-BE49-F238E27FC236}">
                <a16:creationId xmlns:a16="http://schemas.microsoft.com/office/drawing/2014/main" id="{6EC18D5C-CE3A-EF5F-B104-3E083FBFD39F}"/>
              </a:ext>
            </a:extLst>
          </p:cNvPr>
          <p:cNvSpPr txBox="1"/>
          <p:nvPr/>
        </p:nvSpPr>
        <p:spPr>
          <a:xfrm>
            <a:off x="644893" y="885525"/>
            <a:ext cx="10597415" cy="4893647"/>
          </a:xfrm>
          <a:prstGeom prst="rect">
            <a:avLst/>
          </a:prstGeom>
          <a:noFill/>
        </p:spPr>
        <p:txBody>
          <a:bodyPr wrap="square" rtlCol="0">
            <a:spAutoFit/>
          </a:bodyPr>
          <a:lstStyle/>
          <a:p>
            <a:pPr marL="514350" indent="-514350">
              <a:buAutoNum type="alphaUcPeriod" startAt="3"/>
            </a:pPr>
            <a:r>
              <a:rPr lang="en-US" sz="3200" b="1" dirty="0">
                <a:solidFill>
                  <a:schemeClr val="bg1"/>
                </a:solidFill>
                <a:latin typeface="Calibri" panose="020F0502020204030204" pitchFamily="34" charset="0"/>
                <a:cs typeface="Calibri" panose="020F0502020204030204" pitchFamily="34" charset="0"/>
              </a:rPr>
              <a:t>DECISIONS BY CHILDREN.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1.  Decision on </a:t>
            </a:r>
            <a:r>
              <a:rPr lang="en-US" sz="3200" b="1" dirty="0">
                <a:solidFill>
                  <a:srgbClr val="FF0000"/>
                </a:solidFill>
                <a:latin typeface="Calibri" panose="020F0502020204030204" pitchFamily="34" charset="0"/>
                <a:cs typeface="Calibri" panose="020F0502020204030204" pitchFamily="34" charset="0"/>
              </a:rPr>
              <a:t>WHO</a:t>
            </a:r>
            <a:r>
              <a:rPr lang="en-US" sz="3200" b="1" dirty="0">
                <a:solidFill>
                  <a:schemeClr val="bg1"/>
                </a:solidFill>
                <a:latin typeface="Calibri" panose="020F0502020204030204" pitchFamily="34" charset="0"/>
                <a:cs typeface="Calibri" panose="020F0502020204030204" pitchFamily="34" charset="0"/>
              </a:rPr>
              <a:t> will care for Surviving Parent.</a:t>
            </a:r>
          </a:p>
          <a:p>
            <a:r>
              <a:rPr lang="en-US" sz="3200" b="1" dirty="0">
                <a:solidFill>
                  <a:schemeClr val="bg1"/>
                </a:solidFill>
                <a:latin typeface="Calibri" panose="020F0502020204030204" pitchFamily="34" charset="0"/>
                <a:cs typeface="Calibri" panose="020F0502020204030204" pitchFamily="34" charset="0"/>
              </a:rPr>
              <a:t>      2.  Decision on </a:t>
            </a:r>
            <a:r>
              <a:rPr lang="en-US" sz="3200" b="1" dirty="0">
                <a:solidFill>
                  <a:srgbClr val="FF0000"/>
                </a:solidFill>
                <a:latin typeface="Calibri" panose="020F0502020204030204" pitchFamily="34" charset="0"/>
                <a:cs typeface="Calibri" panose="020F0502020204030204" pitchFamily="34" charset="0"/>
              </a:rPr>
              <a:t>COST SHARING </a:t>
            </a:r>
            <a:r>
              <a:rPr lang="en-US" sz="3200" b="1" dirty="0">
                <a:solidFill>
                  <a:schemeClr val="bg1"/>
                </a:solidFill>
                <a:latin typeface="Calibri" panose="020F0502020204030204" pitchFamily="34" charset="0"/>
                <a:cs typeface="Calibri" panose="020F0502020204030204" pitchFamily="34" charset="0"/>
              </a:rPr>
              <a:t>for Caretaker of Parent.</a:t>
            </a:r>
          </a:p>
          <a:p>
            <a:r>
              <a:rPr lang="en-US" sz="3200" b="1" dirty="0">
                <a:solidFill>
                  <a:schemeClr val="bg1"/>
                </a:solidFill>
                <a:latin typeface="Calibri" panose="020F0502020204030204" pitchFamily="34" charset="0"/>
                <a:cs typeface="Calibri" panose="020F0502020204030204" pitchFamily="34" charset="0"/>
              </a:rPr>
              <a:t>      3.  Decision on </a:t>
            </a:r>
            <a:r>
              <a:rPr lang="en-US" sz="3200" b="1" dirty="0">
                <a:solidFill>
                  <a:srgbClr val="FF0000"/>
                </a:solidFill>
                <a:latin typeface="Calibri" panose="020F0502020204030204" pitchFamily="34" charset="0"/>
                <a:cs typeface="Calibri" panose="020F0502020204030204" pitchFamily="34" charset="0"/>
              </a:rPr>
              <a:t>FINANCIAL NEED/DEBT </a:t>
            </a:r>
            <a:r>
              <a:rPr lang="en-US" sz="3200" b="1" dirty="0">
                <a:solidFill>
                  <a:schemeClr val="bg1"/>
                </a:solidFill>
                <a:latin typeface="Calibri" panose="020F0502020204030204" pitchFamily="34" charset="0"/>
                <a:cs typeface="Calibri" panose="020F0502020204030204" pitchFamily="34" charset="0"/>
              </a:rPr>
              <a:t>of Surviving Parent. </a:t>
            </a:r>
          </a:p>
          <a:p>
            <a:r>
              <a:rPr lang="en-US" sz="3200" b="1" dirty="0">
                <a:solidFill>
                  <a:schemeClr val="bg1"/>
                </a:solidFill>
                <a:latin typeface="Calibri" panose="020F0502020204030204" pitchFamily="34" charset="0"/>
                <a:cs typeface="Calibri" panose="020F0502020204030204" pitchFamily="34" charset="0"/>
              </a:rPr>
              <a:t>      4.  Decision on </a:t>
            </a:r>
            <a:r>
              <a:rPr lang="en-US" sz="3200" b="1" dirty="0">
                <a:solidFill>
                  <a:srgbClr val="FF0000"/>
                </a:solidFill>
                <a:latin typeface="Calibri" panose="020F0502020204030204" pitchFamily="34" charset="0"/>
                <a:cs typeface="Calibri" panose="020F0502020204030204" pitchFamily="34" charset="0"/>
              </a:rPr>
              <a:t>ASSISTANT/NURSING HOME </a:t>
            </a:r>
            <a:r>
              <a:rPr lang="en-US" sz="3200" b="1" dirty="0">
                <a:solidFill>
                  <a:schemeClr val="bg1"/>
                </a:solidFill>
                <a:latin typeface="Calibri" panose="020F0502020204030204" pitchFamily="34" charset="0"/>
                <a:cs typeface="Calibri" panose="020F0502020204030204" pitchFamily="34" charset="0"/>
              </a:rPr>
              <a:t>for Parent. </a:t>
            </a:r>
          </a:p>
          <a:p>
            <a:r>
              <a:rPr lang="en-US" sz="3200" b="1" dirty="0">
                <a:solidFill>
                  <a:schemeClr val="bg1"/>
                </a:solidFill>
                <a:latin typeface="Calibri" panose="020F0502020204030204" pitchFamily="34" charset="0"/>
                <a:cs typeface="Calibri" panose="020F0502020204030204" pitchFamily="34" charset="0"/>
              </a:rPr>
              <a:t>      5.  Decision on</a:t>
            </a:r>
            <a:r>
              <a:rPr lang="en-US" sz="3200" b="1" dirty="0">
                <a:solidFill>
                  <a:srgbClr val="FF0000"/>
                </a:solidFill>
                <a:latin typeface="Calibri" panose="020F0502020204030204" pitchFamily="34" charset="0"/>
                <a:cs typeface="Calibri" panose="020F0502020204030204" pitchFamily="34" charset="0"/>
              </a:rPr>
              <a:t> DIVISION </a:t>
            </a:r>
            <a:r>
              <a:rPr lang="en-US" sz="3200" b="1" dirty="0">
                <a:solidFill>
                  <a:schemeClr val="bg1"/>
                </a:solidFill>
                <a:latin typeface="Calibri" panose="020F0502020204030204" pitchFamily="34" charset="0"/>
                <a:cs typeface="Calibri" panose="020F0502020204030204" pitchFamily="34" charset="0"/>
              </a:rPr>
              <a:t>of Assets of Parent, if any.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THE </a:t>
            </a:r>
            <a:r>
              <a:rPr lang="en-US" sz="3200" b="1" dirty="0">
                <a:solidFill>
                  <a:srgbClr val="FF0000"/>
                </a:solidFill>
                <a:latin typeface="Calibri" panose="020F0502020204030204" pitchFamily="34" charset="0"/>
                <a:cs typeface="Calibri" panose="020F0502020204030204" pitchFamily="34" charset="0"/>
              </a:rPr>
              <a:t>DEATH</a:t>
            </a:r>
            <a:r>
              <a:rPr lang="en-US" sz="3200" b="1" dirty="0">
                <a:solidFill>
                  <a:schemeClr val="bg1"/>
                </a:solidFill>
                <a:latin typeface="Calibri" panose="020F0502020204030204" pitchFamily="34" charset="0"/>
                <a:cs typeface="Calibri" panose="020F0502020204030204" pitchFamily="34" charset="0"/>
              </a:rPr>
              <a:t> OF A SPOUSE/PARENT IS ONE OF THE MOST </a:t>
            </a:r>
          </a:p>
          <a:p>
            <a:r>
              <a:rPr lang="en-US" sz="3200" b="1" dirty="0">
                <a:solidFill>
                  <a:schemeClr val="bg1"/>
                </a:solidFill>
                <a:latin typeface="Calibri" panose="020F0502020204030204" pitchFamily="34" charset="0"/>
                <a:cs typeface="Calibri" panose="020F0502020204030204" pitchFamily="34" charset="0"/>
              </a:rPr>
              <a:t>     EMOTIONAL AND FINANCIAL STRAIN ON A FAMILY.</a:t>
            </a:r>
          </a:p>
        </p:txBody>
      </p:sp>
    </p:spTree>
    <p:extLst>
      <p:ext uri="{BB962C8B-B14F-4D97-AF65-F5344CB8AC3E}">
        <p14:creationId xmlns:p14="http://schemas.microsoft.com/office/powerpoint/2010/main" val="262032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BB61B7-AFB8-7649-27C7-6D04B11A78DB}"/>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9A293BE0-0D64-158B-237F-44F39937B8C4}"/>
              </a:ext>
            </a:extLst>
          </p:cNvPr>
          <p:cNvSpPr>
            <a:spLocks noGrp="1"/>
          </p:cNvSpPr>
          <p:nvPr>
            <p:ph type="sldNum" sz="quarter" idx="12"/>
          </p:nvPr>
        </p:nvSpPr>
        <p:spPr>
          <a:xfrm>
            <a:off x="10665044" y="5986296"/>
            <a:ext cx="771089" cy="365125"/>
          </a:xfrm>
        </p:spPr>
        <p:txBody>
          <a:bodyPr/>
          <a:lstStyle/>
          <a:p>
            <a:fld id="{6D22F896-40B5-4ADD-8801-0D06FADFA095}" type="slidenum">
              <a:rPr lang="en-US" sz="2400" smtClean="0">
                <a:solidFill>
                  <a:schemeClr val="bg1"/>
                </a:solidFill>
              </a:rPr>
              <a:t>54</a:t>
            </a:fld>
            <a:endParaRPr lang="en-US" dirty="0">
              <a:solidFill>
                <a:schemeClr val="bg1"/>
              </a:solidFill>
            </a:endParaRPr>
          </a:p>
        </p:txBody>
      </p:sp>
      <p:sp>
        <p:nvSpPr>
          <p:cNvPr id="6" name="TextBox 5">
            <a:extLst>
              <a:ext uri="{FF2B5EF4-FFF2-40B4-BE49-F238E27FC236}">
                <a16:creationId xmlns:a16="http://schemas.microsoft.com/office/drawing/2014/main" id="{D6AE00E7-2338-9BA8-4F45-6B72C935ECD7}"/>
              </a:ext>
            </a:extLst>
          </p:cNvPr>
          <p:cNvSpPr txBox="1"/>
          <p:nvPr/>
        </p:nvSpPr>
        <p:spPr>
          <a:xfrm>
            <a:off x="757485" y="889638"/>
            <a:ext cx="11019205" cy="4893647"/>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III.  The </a:t>
            </a:r>
            <a:r>
              <a:rPr lang="en-US" sz="3200" b="1" dirty="0">
                <a:solidFill>
                  <a:srgbClr val="FF0000"/>
                </a:solidFill>
                <a:latin typeface="Calibri" panose="020F0502020204030204" pitchFamily="34" charset="0"/>
                <a:cs typeface="Calibri" panose="020F0502020204030204" pitchFamily="34" charset="0"/>
              </a:rPr>
              <a:t>EVERLASTING</a:t>
            </a:r>
            <a:r>
              <a:rPr lang="en-US" sz="3200" b="1" dirty="0">
                <a:solidFill>
                  <a:schemeClr val="bg1"/>
                </a:solidFill>
                <a:latin typeface="Calibri" panose="020F0502020204030204" pitchFamily="34" charset="0"/>
                <a:cs typeface="Calibri" panose="020F0502020204030204" pitchFamily="34" charset="0"/>
              </a:rPr>
              <a:t> PLACE. </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  Jesus is </a:t>
            </a:r>
            <a:r>
              <a:rPr lang="en-US" sz="3200" b="1" dirty="0">
                <a:solidFill>
                  <a:srgbClr val="FF0000"/>
                </a:solidFill>
                <a:latin typeface="Calibri" panose="020F0502020204030204" pitchFamily="34" charset="0"/>
                <a:cs typeface="Calibri" panose="020F0502020204030204" pitchFamily="34" charset="0"/>
              </a:rPr>
              <a:t>PREPARING</a:t>
            </a:r>
            <a:r>
              <a:rPr lang="en-US" sz="3200" b="1" dirty="0">
                <a:solidFill>
                  <a:schemeClr val="bg1"/>
                </a:solidFill>
                <a:latin typeface="Calibri" panose="020F0502020204030204" pitchFamily="34" charset="0"/>
                <a:cs typeface="Calibri" panose="020F0502020204030204" pitchFamily="34" charset="0"/>
              </a:rPr>
              <a:t> a Heavenly Place for Us.</a:t>
            </a:r>
          </a:p>
          <a:p>
            <a:r>
              <a:rPr lang="en-US" sz="3200" b="1" dirty="0">
                <a:solidFill>
                  <a:schemeClr val="bg1"/>
                </a:solidFill>
                <a:latin typeface="Calibri" panose="020F0502020204030204" pitchFamily="34" charset="0"/>
                <a:cs typeface="Calibri" panose="020F0502020204030204" pitchFamily="34" charset="0"/>
              </a:rPr>
              <a:t>        B.  Jesus </a:t>
            </a:r>
            <a:r>
              <a:rPr lang="en-US" sz="3200" b="1" dirty="0">
                <a:solidFill>
                  <a:srgbClr val="FF0000"/>
                </a:solidFill>
                <a:latin typeface="Calibri" panose="020F0502020204030204" pitchFamily="34" charset="0"/>
                <a:cs typeface="Calibri" panose="020F0502020204030204" pitchFamily="34" charset="0"/>
              </a:rPr>
              <a:t>RECEIVES</a:t>
            </a:r>
            <a:r>
              <a:rPr lang="en-US" sz="3200" b="1" dirty="0">
                <a:solidFill>
                  <a:schemeClr val="bg1"/>
                </a:solidFill>
                <a:latin typeface="Calibri" panose="020F0502020204030204" pitchFamily="34" charset="0"/>
                <a:cs typeface="Calibri" panose="020F0502020204030204" pitchFamily="34" charset="0"/>
              </a:rPr>
              <a:t> us at the Time of our Physical Death. </a:t>
            </a:r>
          </a:p>
          <a:p>
            <a:r>
              <a:rPr lang="en-US" sz="3200" b="1" dirty="0">
                <a:solidFill>
                  <a:schemeClr val="bg1"/>
                </a:solidFill>
                <a:latin typeface="Calibri" panose="020F0502020204030204" pitchFamily="34" charset="0"/>
                <a:cs typeface="Calibri" panose="020F0502020204030204" pitchFamily="34" charset="0"/>
              </a:rPr>
              <a:t>        C.  Jesus </a:t>
            </a:r>
            <a:r>
              <a:rPr lang="en-US" sz="3200" b="1" dirty="0">
                <a:solidFill>
                  <a:srgbClr val="FF0000"/>
                </a:solidFill>
                <a:latin typeface="Calibri" panose="020F0502020204030204" pitchFamily="34" charset="0"/>
                <a:cs typeface="Calibri" panose="020F0502020204030204" pitchFamily="34" charset="0"/>
              </a:rPr>
              <a:t>REWARDS</a:t>
            </a:r>
            <a:r>
              <a:rPr lang="en-US" sz="3200" b="1" dirty="0">
                <a:solidFill>
                  <a:schemeClr val="bg1"/>
                </a:solidFill>
                <a:latin typeface="Calibri" panose="020F0502020204030204" pitchFamily="34" charset="0"/>
                <a:cs typeface="Calibri" panose="020F0502020204030204" pitchFamily="34" charset="0"/>
              </a:rPr>
              <a:t> us for our Faithfulness to Him. </a:t>
            </a:r>
          </a:p>
          <a:p>
            <a:r>
              <a:rPr lang="en-US" sz="3200" b="1" dirty="0">
                <a:solidFill>
                  <a:schemeClr val="bg1"/>
                </a:solidFill>
                <a:latin typeface="Calibri" panose="020F0502020204030204" pitchFamily="34" charset="0"/>
                <a:cs typeface="Calibri" panose="020F0502020204030204" pitchFamily="34" charset="0"/>
              </a:rPr>
              <a:t>        D.  Jesus </a:t>
            </a:r>
            <a:r>
              <a:rPr lang="en-US" sz="3200" b="1" dirty="0">
                <a:solidFill>
                  <a:srgbClr val="FF0000"/>
                </a:solidFill>
                <a:latin typeface="Calibri" panose="020F0502020204030204" pitchFamily="34" charset="0"/>
                <a:cs typeface="Calibri" panose="020F0502020204030204" pitchFamily="34" charset="0"/>
              </a:rPr>
              <a:t>WILL WIPE AWAY </a:t>
            </a:r>
            <a:r>
              <a:rPr lang="en-US" sz="3200" b="1" dirty="0">
                <a:solidFill>
                  <a:schemeClr val="bg1"/>
                </a:solidFill>
                <a:latin typeface="Calibri" panose="020F0502020204030204" pitchFamily="34" charset="0"/>
                <a:cs typeface="Calibri" panose="020F0502020204030204" pitchFamily="34" charset="0"/>
              </a:rPr>
              <a:t>our tears from earth.</a:t>
            </a:r>
          </a:p>
          <a:p>
            <a:r>
              <a:rPr lang="en-US" sz="3200" b="1" dirty="0">
                <a:solidFill>
                  <a:schemeClr val="bg1"/>
                </a:solidFill>
                <a:latin typeface="Calibri" panose="020F0502020204030204" pitchFamily="34" charset="0"/>
                <a:cs typeface="Calibri" panose="020F0502020204030204" pitchFamily="34" charset="0"/>
              </a:rPr>
              <a:t>        E.  Jesus </a:t>
            </a:r>
            <a:r>
              <a:rPr lang="en-US" sz="3200" b="1" dirty="0">
                <a:solidFill>
                  <a:srgbClr val="FF0000"/>
                </a:solidFill>
                <a:latin typeface="Calibri" panose="020F0502020204030204" pitchFamily="34" charset="0"/>
                <a:cs typeface="Calibri" panose="020F0502020204030204" pitchFamily="34" charset="0"/>
              </a:rPr>
              <a:t>WILL RE-UNITE </a:t>
            </a:r>
            <a:r>
              <a:rPr lang="en-US" sz="3200" b="1" dirty="0">
                <a:solidFill>
                  <a:schemeClr val="bg1"/>
                </a:solidFill>
                <a:latin typeface="Calibri" panose="020F0502020204030204" pitchFamily="34" charset="0"/>
                <a:cs typeface="Calibri" panose="020F0502020204030204" pitchFamily="34" charset="0"/>
              </a:rPr>
              <a:t>us with our Loved Ones in Him.</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Our Journey on earth is to </a:t>
            </a:r>
            <a:r>
              <a:rPr lang="en-US" sz="3200" b="1" dirty="0">
                <a:solidFill>
                  <a:srgbClr val="FF0000"/>
                </a:solidFill>
                <a:latin typeface="Calibri" panose="020F0502020204030204" pitchFamily="34" charset="0"/>
                <a:cs typeface="Calibri" panose="020F0502020204030204" pitchFamily="34" charset="0"/>
              </a:rPr>
              <a:t>PREPARE</a:t>
            </a:r>
            <a:r>
              <a:rPr lang="en-US" sz="3200" b="1" dirty="0">
                <a:solidFill>
                  <a:schemeClr val="bg1"/>
                </a:solidFill>
                <a:latin typeface="Calibri" panose="020F0502020204030204" pitchFamily="34" charset="0"/>
                <a:cs typeface="Calibri" panose="020F0502020204030204" pitchFamily="34" charset="0"/>
              </a:rPr>
              <a:t> us for our Journey </a:t>
            </a:r>
          </a:p>
          <a:p>
            <a:r>
              <a:rPr lang="en-US" sz="3200" b="1" dirty="0">
                <a:solidFill>
                  <a:schemeClr val="bg1"/>
                </a:solidFill>
                <a:latin typeface="Calibri" panose="020F0502020204030204" pitchFamily="34" charset="0"/>
                <a:cs typeface="Calibri" panose="020F0502020204030204" pitchFamily="34" charset="0"/>
              </a:rPr>
              <a:t>       in Heaven.         </a:t>
            </a:r>
          </a:p>
        </p:txBody>
      </p:sp>
    </p:spTree>
    <p:extLst>
      <p:ext uri="{BB962C8B-B14F-4D97-AF65-F5344CB8AC3E}">
        <p14:creationId xmlns:p14="http://schemas.microsoft.com/office/powerpoint/2010/main" val="3122959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75C49F-1CF6-8B8B-CF68-6A276155C24D}"/>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0B6707F4-2934-1982-36A9-CBF3CA7097BB}"/>
              </a:ext>
            </a:extLst>
          </p:cNvPr>
          <p:cNvSpPr>
            <a:spLocks noGrp="1"/>
          </p:cNvSpPr>
          <p:nvPr>
            <p:ph type="sldNum" sz="quarter" idx="12"/>
          </p:nvPr>
        </p:nvSpPr>
        <p:spPr>
          <a:xfrm>
            <a:off x="10826927" y="5883275"/>
            <a:ext cx="771089" cy="365125"/>
          </a:xfrm>
        </p:spPr>
        <p:txBody>
          <a:bodyPr/>
          <a:lstStyle/>
          <a:p>
            <a:fld id="{6D22F896-40B5-4ADD-8801-0D06FADFA095}" type="slidenum">
              <a:rPr lang="en-US" sz="2400" smtClean="0">
                <a:solidFill>
                  <a:schemeClr val="bg1"/>
                </a:solidFill>
              </a:rPr>
              <a:t>55</a:t>
            </a:fld>
            <a:endParaRPr lang="en-US" dirty="0">
              <a:solidFill>
                <a:schemeClr val="bg1"/>
              </a:solidFill>
            </a:endParaRPr>
          </a:p>
        </p:txBody>
      </p:sp>
      <p:sp>
        <p:nvSpPr>
          <p:cNvPr id="2" name="TextBox 1">
            <a:extLst>
              <a:ext uri="{FF2B5EF4-FFF2-40B4-BE49-F238E27FC236}">
                <a16:creationId xmlns:a16="http://schemas.microsoft.com/office/drawing/2014/main" id="{A14280D5-1AB5-6351-BCA7-FA0735E409E2}"/>
              </a:ext>
            </a:extLst>
          </p:cNvPr>
          <p:cNvSpPr txBox="1"/>
          <p:nvPr/>
        </p:nvSpPr>
        <p:spPr>
          <a:xfrm>
            <a:off x="1092557" y="1166842"/>
            <a:ext cx="10006886" cy="452431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“16 For the Lord himself will come down from heaven, </a:t>
            </a:r>
          </a:p>
          <a:p>
            <a:r>
              <a:rPr lang="en-US" sz="3200" b="1" dirty="0">
                <a:solidFill>
                  <a:schemeClr val="bg1"/>
                </a:solidFill>
                <a:latin typeface="Calibri" panose="020F0502020204030204" pitchFamily="34" charset="0"/>
                <a:cs typeface="Calibri" panose="020F0502020204030204" pitchFamily="34" charset="0"/>
              </a:rPr>
              <a:t>  with a loud command, with the voice of the archangel  </a:t>
            </a:r>
          </a:p>
          <a:p>
            <a:r>
              <a:rPr lang="en-US" sz="3200" b="1" dirty="0">
                <a:solidFill>
                  <a:schemeClr val="bg1"/>
                </a:solidFill>
                <a:latin typeface="Calibri" panose="020F0502020204030204" pitchFamily="34" charset="0"/>
                <a:cs typeface="Calibri" panose="020F0502020204030204" pitchFamily="34" charset="0"/>
              </a:rPr>
              <a:t>  and with the trumpet call of God, and the dead in Christ </a:t>
            </a:r>
          </a:p>
          <a:p>
            <a:r>
              <a:rPr lang="en-US" sz="3200" b="1" dirty="0">
                <a:solidFill>
                  <a:schemeClr val="bg1"/>
                </a:solidFill>
                <a:latin typeface="Calibri" panose="020F0502020204030204" pitchFamily="34" charset="0"/>
                <a:cs typeface="Calibri" panose="020F0502020204030204" pitchFamily="34" charset="0"/>
              </a:rPr>
              <a:t>  will rise first. 17 After that, we who are still alive and are </a:t>
            </a:r>
          </a:p>
          <a:p>
            <a:r>
              <a:rPr lang="en-US" sz="3200" b="1" dirty="0">
                <a:solidFill>
                  <a:schemeClr val="bg1"/>
                </a:solidFill>
                <a:latin typeface="Calibri" panose="020F0502020204030204" pitchFamily="34" charset="0"/>
                <a:cs typeface="Calibri" panose="020F0502020204030204" pitchFamily="34" charset="0"/>
              </a:rPr>
              <a:t>  left will be caught up together with them in the clouds to </a:t>
            </a:r>
          </a:p>
          <a:p>
            <a:r>
              <a:rPr lang="en-US" sz="3200" b="1" dirty="0">
                <a:solidFill>
                  <a:schemeClr val="bg1"/>
                </a:solidFill>
                <a:latin typeface="Calibri" panose="020F0502020204030204" pitchFamily="34" charset="0"/>
                <a:cs typeface="Calibri" panose="020F0502020204030204" pitchFamily="34" charset="0"/>
              </a:rPr>
              <a:t>  meet the Lord in the air. And so we will be with the Lord </a:t>
            </a:r>
          </a:p>
          <a:p>
            <a:r>
              <a:rPr lang="en-US" sz="3200" b="1" dirty="0">
                <a:solidFill>
                  <a:schemeClr val="bg1"/>
                </a:solidFill>
                <a:latin typeface="Calibri" panose="020F0502020204030204" pitchFamily="34" charset="0"/>
                <a:cs typeface="Calibri" panose="020F0502020204030204" pitchFamily="34" charset="0"/>
              </a:rPr>
              <a:t>  forever. 18 Therefore encourage one another with these </a:t>
            </a:r>
          </a:p>
          <a:p>
            <a:r>
              <a:rPr lang="en-US" sz="3200" b="1" dirty="0">
                <a:solidFill>
                  <a:schemeClr val="bg1"/>
                </a:solidFill>
                <a:latin typeface="Calibri" panose="020F0502020204030204" pitchFamily="34" charset="0"/>
                <a:cs typeface="Calibri" panose="020F0502020204030204" pitchFamily="34" charset="0"/>
              </a:rPr>
              <a:t>  words” (I Thess. 4:16-18). </a:t>
            </a:r>
          </a:p>
          <a:p>
            <a:r>
              <a:rPr lang="en-US" sz="3200" b="1"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71341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8C8923-176C-2782-2D77-AF213E1B87B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B54CC8EB-7A5F-2621-B541-FDD782FDFA51}"/>
              </a:ext>
            </a:extLst>
          </p:cNvPr>
          <p:cNvSpPr>
            <a:spLocks noGrp="1"/>
          </p:cNvSpPr>
          <p:nvPr>
            <p:ph type="sldNum" sz="quarter" idx="12"/>
          </p:nvPr>
        </p:nvSpPr>
        <p:spPr>
          <a:xfrm>
            <a:off x="10665044" y="5906692"/>
            <a:ext cx="771089" cy="365125"/>
          </a:xfrm>
        </p:spPr>
        <p:txBody>
          <a:bodyPr/>
          <a:lstStyle/>
          <a:p>
            <a:fld id="{6D22F896-40B5-4ADD-8801-0D06FADFA095}" type="slidenum">
              <a:rPr lang="en-US" sz="2400" smtClean="0">
                <a:solidFill>
                  <a:schemeClr val="bg1"/>
                </a:solidFill>
              </a:rPr>
              <a:t>56</a:t>
            </a:fld>
            <a:endParaRPr lang="en-US" sz="1600" dirty="0">
              <a:solidFill>
                <a:schemeClr val="bg1"/>
              </a:solidFill>
            </a:endParaRPr>
          </a:p>
        </p:txBody>
      </p:sp>
      <p:sp>
        <p:nvSpPr>
          <p:cNvPr id="2" name="TextBox 1">
            <a:extLst>
              <a:ext uri="{FF2B5EF4-FFF2-40B4-BE49-F238E27FC236}">
                <a16:creationId xmlns:a16="http://schemas.microsoft.com/office/drawing/2014/main" id="{9F2621E0-52FF-DB1A-4193-D1ACAEA30CA5}"/>
              </a:ext>
            </a:extLst>
          </p:cNvPr>
          <p:cNvSpPr txBox="1"/>
          <p:nvPr/>
        </p:nvSpPr>
        <p:spPr>
          <a:xfrm>
            <a:off x="1009871" y="739200"/>
            <a:ext cx="10426262" cy="5509200"/>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CONCLUSION: </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Our </a:t>
            </a:r>
            <a:r>
              <a:rPr lang="en-US" sz="3200" b="1" dirty="0">
                <a:solidFill>
                  <a:srgbClr val="FF0000"/>
                </a:solidFill>
                <a:latin typeface="Calibri" panose="020F0502020204030204" pitchFamily="34" charset="0"/>
                <a:cs typeface="Calibri" panose="020F0502020204030204" pitchFamily="34" charset="0"/>
              </a:rPr>
              <a:t>LEGACY</a:t>
            </a:r>
            <a:r>
              <a:rPr lang="en-US" sz="3200" b="1" dirty="0">
                <a:solidFill>
                  <a:schemeClr val="bg1"/>
                </a:solidFill>
                <a:latin typeface="Calibri" panose="020F0502020204030204" pitchFamily="34" charset="0"/>
                <a:cs typeface="Calibri" panose="020F0502020204030204" pitchFamily="34" charset="0"/>
              </a:rPr>
              <a:t> is the </a:t>
            </a:r>
            <a:r>
              <a:rPr lang="en-US" sz="3200" b="1" dirty="0">
                <a:solidFill>
                  <a:srgbClr val="FF0000"/>
                </a:solidFill>
                <a:latin typeface="Calibri" panose="020F0502020204030204" pitchFamily="34" charset="0"/>
                <a:cs typeface="Calibri" panose="020F0502020204030204" pitchFamily="34" charset="0"/>
              </a:rPr>
              <a:t>SPIRITUAL IMPACT </a:t>
            </a:r>
            <a:r>
              <a:rPr lang="en-US" sz="3200" b="1" dirty="0">
                <a:solidFill>
                  <a:schemeClr val="bg1"/>
                </a:solidFill>
                <a:latin typeface="Calibri" panose="020F0502020204030204" pitchFamily="34" charset="0"/>
                <a:cs typeface="Calibri" panose="020F0502020204030204" pitchFamily="34" charset="0"/>
              </a:rPr>
              <a:t>we had on our Family, Friends, and People that we have met in this life.</a:t>
            </a:r>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a:t>
            </a:r>
          </a:p>
          <a:p>
            <a:r>
              <a:rPr lang="en-US" sz="3200" b="1" dirty="0">
                <a:solidFill>
                  <a:schemeClr val="bg1"/>
                </a:solidFill>
                <a:latin typeface="Calibri" panose="020F0502020204030204" pitchFamily="34" charset="0"/>
                <a:cs typeface="Calibri" panose="020F0502020204030204" pitchFamily="34" charset="0"/>
              </a:rPr>
              <a:t>May we say as Paul said, “7 I have fought the good fight, I have finished the race, I have kept the faith. 8 Now there is in store for me the crown of righteousness, which the Lord, the righteous Judge, will award to me on that day—and not only to me, but also to all who have longed for his appearing” (II Tim 4:7-8).</a:t>
            </a:r>
          </a:p>
        </p:txBody>
      </p:sp>
    </p:spTree>
    <p:extLst>
      <p:ext uri="{BB962C8B-B14F-4D97-AF65-F5344CB8AC3E}">
        <p14:creationId xmlns:p14="http://schemas.microsoft.com/office/powerpoint/2010/main" val="524623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06947B-3554-3930-D53A-AA3F366D3633}"/>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30AB238-6E58-B870-F066-E459E5A0CA26}"/>
              </a:ext>
            </a:extLst>
          </p:cNvPr>
          <p:cNvSpPr>
            <a:spLocks noGrp="1"/>
          </p:cNvSpPr>
          <p:nvPr>
            <p:ph type="sldNum" sz="quarter" idx="12"/>
          </p:nvPr>
        </p:nvSpPr>
        <p:spPr/>
        <p:txBody>
          <a:bodyPr/>
          <a:lstStyle/>
          <a:p>
            <a:fld id="{6D22F896-40B5-4ADD-8801-0D06FADFA095}" type="slidenum">
              <a:rPr lang="en-US" smtClean="0"/>
              <a:t>57</a:t>
            </a:fld>
            <a:endParaRPr lang="en-US" dirty="0"/>
          </a:p>
        </p:txBody>
      </p:sp>
      <p:sp>
        <p:nvSpPr>
          <p:cNvPr id="6" name="TextBox 5">
            <a:extLst>
              <a:ext uri="{FF2B5EF4-FFF2-40B4-BE49-F238E27FC236}">
                <a16:creationId xmlns:a16="http://schemas.microsoft.com/office/drawing/2014/main" id="{64CA10EA-D382-DC59-AEF8-E9398690964F}"/>
              </a:ext>
            </a:extLst>
          </p:cNvPr>
          <p:cNvSpPr txBox="1"/>
          <p:nvPr/>
        </p:nvSpPr>
        <p:spPr>
          <a:xfrm>
            <a:off x="956441" y="840828"/>
            <a:ext cx="10247587" cy="3231654"/>
          </a:xfrm>
          <a:prstGeom prst="rect">
            <a:avLst/>
          </a:prstGeom>
          <a:noFill/>
        </p:spPr>
        <p:txBody>
          <a:bodyPr wrap="square" rtlCol="0">
            <a:sp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ACKNOWLEDGEMENTS:</a:t>
            </a:r>
          </a:p>
          <a:p>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Five Stages of Grief by Elisabeth Kubler Ross and David Kessler </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Gone From My Sight by Barbara </a:t>
            </a:r>
            <a:r>
              <a:rPr lang="en-US" sz="2800" b="1" dirty="0" err="1">
                <a:solidFill>
                  <a:schemeClr val="bg1"/>
                </a:solidFill>
                <a:latin typeface="Calibri" panose="020F0502020204030204" pitchFamily="34" charset="0"/>
                <a:ea typeface="Calibri" panose="020F0502020204030204" pitchFamily="34" charset="0"/>
                <a:cs typeface="Calibri" panose="020F0502020204030204" pitchFamily="34" charset="0"/>
              </a:rPr>
              <a:t>Karnej</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ea typeface="Calibri" panose="020F0502020204030204" pitchFamily="34" charset="0"/>
                <a:cs typeface="Calibri" panose="020F0502020204030204" pitchFamily="34" charset="0"/>
              </a:rPr>
              <a:t>LifeWay</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Research Survey</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Six Reasons Young Christians Leave Church by </a:t>
            </a:r>
            <a:r>
              <a:rPr lang="en-US" sz="2800" b="1" dirty="0" err="1">
                <a:solidFill>
                  <a:schemeClr val="bg1"/>
                </a:solidFill>
                <a:latin typeface="Calibri" panose="020F0502020204030204" pitchFamily="34" charset="0"/>
                <a:ea typeface="Calibri" panose="020F0502020204030204" pitchFamily="34" charset="0"/>
                <a:cs typeface="Calibri" panose="020F0502020204030204" pitchFamily="34" charset="0"/>
              </a:rPr>
              <a:t>Barna</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Group</a:t>
            </a: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List of Feelings from A to Z</a:t>
            </a:r>
          </a:p>
        </p:txBody>
      </p:sp>
    </p:spTree>
    <p:extLst>
      <p:ext uri="{BB962C8B-B14F-4D97-AF65-F5344CB8AC3E}">
        <p14:creationId xmlns:p14="http://schemas.microsoft.com/office/powerpoint/2010/main" val="150129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616F37-33CD-BF17-F7D9-E2C9237DF1BB}"/>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EDD6B208-64C3-4778-1992-E497EC8364E7}"/>
              </a:ext>
            </a:extLst>
          </p:cNvPr>
          <p:cNvSpPr>
            <a:spLocks noGrp="1"/>
          </p:cNvSpPr>
          <p:nvPr>
            <p:ph type="sldNum" sz="quarter" idx="12"/>
          </p:nvPr>
        </p:nvSpPr>
        <p:spPr>
          <a:xfrm>
            <a:off x="10955003" y="5912106"/>
            <a:ext cx="771089" cy="365125"/>
          </a:xfrm>
        </p:spPr>
        <p:txBody>
          <a:bodyPr/>
          <a:lstStyle/>
          <a:p>
            <a:fld id="{6D22F896-40B5-4ADD-8801-0D06FADFA095}" type="slidenum">
              <a:rPr lang="en-US" sz="2400" smtClean="0">
                <a:solidFill>
                  <a:schemeClr val="bg1"/>
                </a:solidFill>
              </a:rPr>
              <a:t>6</a:t>
            </a:fld>
            <a:endParaRPr lang="en-US" sz="2400" dirty="0">
              <a:solidFill>
                <a:schemeClr val="bg1"/>
              </a:solidFill>
            </a:endParaRPr>
          </a:p>
        </p:txBody>
      </p:sp>
      <p:sp>
        <p:nvSpPr>
          <p:cNvPr id="11" name="TextBox 10">
            <a:extLst>
              <a:ext uri="{FF2B5EF4-FFF2-40B4-BE49-F238E27FC236}">
                <a16:creationId xmlns:a16="http://schemas.microsoft.com/office/drawing/2014/main" id="{1DE58804-96EB-5AEB-5F1C-7D979ADA3529}"/>
              </a:ext>
            </a:extLst>
          </p:cNvPr>
          <p:cNvSpPr txBox="1"/>
          <p:nvPr/>
        </p:nvSpPr>
        <p:spPr>
          <a:xfrm>
            <a:off x="824948" y="864704"/>
            <a:ext cx="10515600" cy="4832092"/>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WHICH STATEMENT DESCRIBES YOU BEST RIGHT NOW: </a:t>
            </a:r>
          </a:p>
          <a:p>
            <a:endParaRPr lang="en-US" sz="3600" b="1"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1.  “MY DREAM YEARS ARE COMING TRUE AND I/WE  </a:t>
            </a:r>
          </a:p>
          <a:p>
            <a:r>
              <a:rPr lang="en-US" sz="3600" b="1" dirty="0">
                <a:solidFill>
                  <a:schemeClr val="bg1"/>
                </a:solidFill>
                <a:latin typeface="Calibri" panose="020F0502020204030204" pitchFamily="34" charset="0"/>
                <a:cs typeface="Calibri" panose="020F0502020204030204" pitchFamily="34" charset="0"/>
              </a:rPr>
              <a:t>       ARE ENJOYING IT EACH DAY!” </a:t>
            </a:r>
          </a:p>
          <a:p>
            <a:endParaRPr lang="en-US" sz="2800" b="1"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2.  “MY DREAM YEARS ARE BECOMING MORE LIKE </a:t>
            </a:r>
          </a:p>
          <a:p>
            <a:r>
              <a:rPr lang="en-US" sz="3600" b="1" dirty="0">
                <a:solidFill>
                  <a:schemeClr val="bg1"/>
                </a:solidFill>
                <a:latin typeface="Calibri" panose="020F0502020204030204" pitchFamily="34" charset="0"/>
                <a:cs typeface="Calibri" panose="020F0502020204030204" pitchFamily="34" charset="0"/>
              </a:rPr>
              <a:t>        MY/OUR WORST NIGHTMARE!”</a:t>
            </a:r>
          </a:p>
          <a:p>
            <a:endParaRPr lang="en-US" sz="2800" b="1" dirty="0">
              <a:solidFill>
                <a:schemeClr val="bg1"/>
              </a:solidFill>
              <a:latin typeface="Calibri" panose="020F0502020204030204" pitchFamily="34" charset="0"/>
              <a:cs typeface="Calibri" panose="020F0502020204030204" pitchFamily="34" charset="0"/>
            </a:endParaRPr>
          </a:p>
          <a:p>
            <a:r>
              <a:rPr lang="en-US" sz="3600" b="1" dirty="0">
                <a:solidFill>
                  <a:schemeClr val="bg1"/>
                </a:solidFill>
                <a:latin typeface="Calibri" panose="020F0502020204030204" pitchFamily="34" charset="0"/>
                <a:cs typeface="Calibri" panose="020F0502020204030204" pitchFamily="34" charset="0"/>
              </a:rPr>
              <a:t>3.  “I’M NUMBED AND I DON’T DREAM ANY MORE!”</a:t>
            </a:r>
          </a:p>
        </p:txBody>
      </p:sp>
    </p:spTree>
    <p:extLst>
      <p:ext uri="{BB962C8B-B14F-4D97-AF65-F5344CB8AC3E}">
        <p14:creationId xmlns:p14="http://schemas.microsoft.com/office/powerpoint/2010/main" val="73089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90E4DB-AF7A-A1D4-44B4-3C44458CE186}"/>
              </a:ext>
            </a:extLst>
          </p:cNvPr>
          <p:cNvSpPr>
            <a:spLocks noGrp="1"/>
          </p:cNvSpPr>
          <p:nvPr>
            <p:ph type="ftr" sz="quarter" idx="11"/>
          </p:nvPr>
        </p:nvSpPr>
        <p:spPr/>
        <p:txBody>
          <a:bodyPr/>
          <a:lstStyle/>
          <a:p>
            <a:r>
              <a:rPr lang="en-US" dirty="0"/>
              <a:t>1</a:t>
            </a:r>
          </a:p>
        </p:txBody>
      </p:sp>
      <p:sp>
        <p:nvSpPr>
          <p:cNvPr id="5" name="Slide Number Placeholder 4">
            <a:extLst>
              <a:ext uri="{FF2B5EF4-FFF2-40B4-BE49-F238E27FC236}">
                <a16:creationId xmlns:a16="http://schemas.microsoft.com/office/drawing/2014/main" id="{4D3547E4-FDF0-5C4D-C6C0-E86CA89984FA}"/>
              </a:ext>
            </a:extLst>
          </p:cNvPr>
          <p:cNvSpPr>
            <a:spLocks noGrp="1"/>
          </p:cNvSpPr>
          <p:nvPr>
            <p:ph type="sldNum" sz="quarter" idx="12"/>
          </p:nvPr>
        </p:nvSpPr>
        <p:spPr>
          <a:xfrm>
            <a:off x="10758101" y="5971764"/>
            <a:ext cx="771089" cy="365125"/>
          </a:xfrm>
        </p:spPr>
        <p:txBody>
          <a:bodyPr/>
          <a:lstStyle/>
          <a:p>
            <a:fld id="{6D22F896-40B5-4ADD-8801-0D06FADFA095}" type="slidenum">
              <a:rPr lang="en-US" sz="2400" smtClean="0">
                <a:solidFill>
                  <a:schemeClr val="bg1"/>
                </a:solidFill>
              </a:rPr>
              <a:t>7</a:t>
            </a:fld>
            <a:endParaRPr lang="en-US" sz="2400" dirty="0">
              <a:solidFill>
                <a:schemeClr val="bg1"/>
              </a:solidFill>
            </a:endParaRPr>
          </a:p>
        </p:txBody>
      </p:sp>
      <p:sp>
        <p:nvSpPr>
          <p:cNvPr id="6" name="TextBox 5">
            <a:extLst>
              <a:ext uri="{FF2B5EF4-FFF2-40B4-BE49-F238E27FC236}">
                <a16:creationId xmlns:a16="http://schemas.microsoft.com/office/drawing/2014/main" id="{48CCE696-BDF6-0BD0-9FA4-35345EDA8D5E}"/>
              </a:ext>
            </a:extLst>
          </p:cNvPr>
          <p:cNvSpPr txBox="1"/>
          <p:nvPr/>
        </p:nvSpPr>
        <p:spPr>
          <a:xfrm>
            <a:off x="662810" y="673800"/>
            <a:ext cx="11393214" cy="5663089"/>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A.  LIST OF </a:t>
            </a:r>
            <a:r>
              <a:rPr lang="en-US" sz="2800" b="1" dirty="0">
                <a:solidFill>
                  <a:srgbClr val="FF0000"/>
                </a:solidFill>
                <a:latin typeface="Arial" panose="020B0604020202020204" pitchFamily="34" charset="0"/>
                <a:cs typeface="Arial" panose="020B0604020202020204" pitchFamily="34" charset="0"/>
              </a:rPr>
              <a:t>CHALLENGES</a:t>
            </a:r>
            <a:r>
              <a:rPr lang="en-US" sz="2800" b="1" dirty="0">
                <a:solidFill>
                  <a:schemeClr val="bg1"/>
                </a:solidFill>
                <a:latin typeface="Arial" panose="020B0604020202020204" pitchFamily="34" charset="0"/>
                <a:cs typeface="Arial" panose="020B0604020202020204" pitchFamily="34" charset="0"/>
              </a:rPr>
              <a:t> IN OUR RETIREMENT:</a:t>
            </a:r>
          </a:p>
          <a:p>
            <a:endParaRPr lang="en-US"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DECREASING HEALTH</a:t>
            </a: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INCREASING PROSPECT </a:t>
            </a:r>
            <a:r>
              <a:rPr lang="en-US" sz="2800" b="1" dirty="0">
                <a:solidFill>
                  <a:schemeClr val="bg1"/>
                </a:solidFill>
                <a:latin typeface="Arial" panose="020B0604020202020204" pitchFamily="34" charset="0"/>
                <a:cs typeface="Arial" panose="020B0604020202020204" pitchFamily="34" charset="0"/>
              </a:rPr>
              <a:t>of Assistant Living</a:t>
            </a: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LIMITING LIFESTYLE </a:t>
            </a:r>
            <a:r>
              <a:rPr lang="en-US" sz="2800" b="1" dirty="0">
                <a:solidFill>
                  <a:schemeClr val="bg1"/>
                </a:solidFill>
                <a:latin typeface="Arial" panose="020B0604020202020204" pitchFamily="34" charset="0"/>
                <a:cs typeface="Arial" panose="020B0604020202020204" pitchFamily="34" charset="0"/>
              </a:rPr>
              <a:t>by Helping Extended Families</a:t>
            </a: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INCREASING CONCERNS </a:t>
            </a:r>
            <a:r>
              <a:rPr lang="en-US" sz="2800" b="1" dirty="0">
                <a:solidFill>
                  <a:schemeClr val="bg1"/>
                </a:solidFill>
                <a:latin typeface="Arial" panose="020B0604020202020204" pitchFamily="34" charset="0"/>
                <a:cs typeface="Arial" panose="020B0604020202020204" pitchFamily="34" charset="0"/>
              </a:rPr>
              <a:t>for our Children and </a:t>
            </a:r>
          </a:p>
          <a:p>
            <a:r>
              <a:rPr lang="en-US" sz="2800" b="1" dirty="0">
                <a:solidFill>
                  <a:schemeClr val="bg1"/>
                </a:solidFill>
                <a:latin typeface="Arial" panose="020B0604020202020204" pitchFamily="34" charset="0"/>
                <a:cs typeface="Arial" panose="020B0604020202020204" pitchFamily="34" charset="0"/>
              </a:rPr>
              <a:t>              Grandchildren’s Lifestyle and their Education.</a:t>
            </a: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WONDERING</a:t>
            </a:r>
            <a:r>
              <a:rPr lang="en-US" sz="2800" b="1" dirty="0">
                <a:solidFill>
                  <a:schemeClr val="bg1"/>
                </a:solidFill>
                <a:latin typeface="Arial" panose="020B0604020202020204" pitchFamily="34" charset="0"/>
                <a:cs typeface="Arial" panose="020B0604020202020204" pitchFamily="34" charset="0"/>
              </a:rPr>
              <a:t> of our Purpose in Life</a:t>
            </a: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DECREASING</a:t>
            </a:r>
            <a:r>
              <a:rPr lang="en-US" sz="2800" b="1" dirty="0">
                <a:solidFill>
                  <a:schemeClr val="bg1"/>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FRIENDS</a:t>
            </a:r>
            <a:r>
              <a:rPr lang="en-US" sz="2800" b="1" dirty="0">
                <a:solidFill>
                  <a:schemeClr val="bg1"/>
                </a:solidFill>
                <a:latin typeface="Arial" panose="020B0604020202020204" pitchFamily="34" charset="0"/>
                <a:cs typeface="Arial" panose="020B0604020202020204" pitchFamily="34" charset="0"/>
              </a:rPr>
              <a:t> and </a:t>
            </a:r>
            <a:r>
              <a:rPr lang="en-US" sz="2800" b="1" dirty="0">
                <a:solidFill>
                  <a:srgbClr val="FF0000"/>
                </a:solidFill>
                <a:latin typeface="Arial" panose="020B0604020202020204" pitchFamily="34" charset="0"/>
                <a:cs typeface="Arial" panose="020B0604020202020204" pitchFamily="34" charset="0"/>
              </a:rPr>
              <a:t>FELLOWSHIPS</a:t>
            </a:r>
            <a:r>
              <a:rPr lang="en-US" sz="2800" b="1" dirty="0">
                <a:solidFill>
                  <a:schemeClr val="bg1"/>
                </a:solidFill>
                <a:latin typeface="Arial" panose="020B0604020202020204" pitchFamily="34" charset="0"/>
                <a:cs typeface="Arial" panose="020B0604020202020204" pitchFamily="34" charset="0"/>
              </a:rPr>
              <a:t> due </a:t>
            </a:r>
          </a:p>
          <a:p>
            <a:r>
              <a:rPr lang="en-US" sz="2800" b="1" dirty="0">
                <a:solidFill>
                  <a:schemeClr val="bg1"/>
                </a:solidFill>
                <a:latin typeface="Arial" panose="020B0604020202020204" pitchFamily="34" charset="0"/>
                <a:cs typeface="Arial" panose="020B0604020202020204" pitchFamily="34" charset="0"/>
              </a:rPr>
              <a:t>              to Age or Disabilities</a:t>
            </a:r>
          </a:p>
          <a:p>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  Our </a:t>
            </a:r>
            <a:r>
              <a:rPr lang="en-US" sz="2800" b="1" dirty="0">
                <a:solidFill>
                  <a:srgbClr val="FF0000"/>
                </a:solidFill>
                <a:latin typeface="Arial" panose="020B0604020202020204" pitchFamily="34" charset="0"/>
                <a:cs typeface="Arial" panose="020B0604020202020204" pitchFamily="34" charset="0"/>
              </a:rPr>
              <a:t>FACING</a:t>
            </a:r>
            <a:r>
              <a:rPr lang="en-US" sz="2800" b="1" dirty="0">
                <a:solidFill>
                  <a:schemeClr val="bg1"/>
                </a:solidFill>
                <a:latin typeface="Arial" panose="020B0604020202020204" pitchFamily="34" charset="0"/>
                <a:cs typeface="Arial" panose="020B0604020202020204" pitchFamily="34" charset="0"/>
              </a:rPr>
              <a:t> of our Spouse/Self in Life Ending Issues.</a:t>
            </a:r>
          </a:p>
          <a:p>
            <a:r>
              <a:rPr lang="en-US" sz="28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991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80A6681-C240-6729-2B99-B8EE0B90AF3E}"/>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19A2E507-A8D8-2F5E-C60E-D53B09E1B3E5}"/>
              </a:ext>
            </a:extLst>
          </p:cNvPr>
          <p:cNvSpPr>
            <a:spLocks noGrp="1"/>
          </p:cNvSpPr>
          <p:nvPr>
            <p:ph type="sldNum" sz="quarter" idx="12"/>
          </p:nvPr>
        </p:nvSpPr>
        <p:spPr>
          <a:xfrm>
            <a:off x="10665044" y="5971764"/>
            <a:ext cx="771089" cy="365125"/>
          </a:xfrm>
        </p:spPr>
        <p:txBody>
          <a:bodyPr/>
          <a:lstStyle/>
          <a:p>
            <a:fld id="{6D22F896-40B5-4ADD-8801-0D06FADFA095}" type="slidenum">
              <a:rPr lang="en-US" sz="2400" smtClean="0">
                <a:solidFill>
                  <a:schemeClr val="bg1"/>
                </a:solidFill>
              </a:rPr>
              <a:t>8</a:t>
            </a:fld>
            <a:endParaRPr lang="en-US" sz="2400" dirty="0">
              <a:solidFill>
                <a:schemeClr val="bg1"/>
              </a:solidFill>
            </a:endParaRPr>
          </a:p>
        </p:txBody>
      </p:sp>
      <p:sp>
        <p:nvSpPr>
          <p:cNvPr id="2" name="TextBox 1">
            <a:extLst>
              <a:ext uri="{FF2B5EF4-FFF2-40B4-BE49-F238E27FC236}">
                <a16:creationId xmlns:a16="http://schemas.microsoft.com/office/drawing/2014/main" id="{646BAB46-A413-B059-9D94-4C5BD741B8C2}"/>
              </a:ext>
            </a:extLst>
          </p:cNvPr>
          <p:cNvSpPr txBox="1"/>
          <p:nvPr/>
        </p:nvSpPr>
        <p:spPr>
          <a:xfrm>
            <a:off x="935479" y="609600"/>
            <a:ext cx="10792992" cy="575542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APPLICATION:  WHAT’S REALLY BOTHERING YOU?</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LIST THE TOP THREE CHALLENGES OR STRUGGLES THAT YOU </a:t>
            </a:r>
          </a:p>
          <a:p>
            <a:r>
              <a:rPr lang="en-US" sz="3200" b="1" dirty="0">
                <a:solidFill>
                  <a:schemeClr val="bg1"/>
                </a:solidFill>
                <a:latin typeface="Calibri" panose="020F0502020204030204" pitchFamily="34" charset="0"/>
                <a:cs typeface="Calibri" panose="020F0502020204030204" pitchFamily="34" charset="0"/>
              </a:rPr>
              <a:t>OR YOUR SPOUSE ARE FACING TOGETHER:</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1.  ______________________________________________</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2.  ______________________________________________</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3.  ______________________________________________</a:t>
            </a:r>
          </a:p>
          <a:p>
            <a:endParaRPr lang="en-US" sz="24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      REMEMBER:  Always </a:t>
            </a:r>
            <a:r>
              <a:rPr lang="en-US" sz="3200" b="1" dirty="0">
                <a:solidFill>
                  <a:srgbClr val="FF0000"/>
                </a:solidFill>
                <a:latin typeface="Calibri" panose="020F0502020204030204" pitchFamily="34" charset="0"/>
                <a:cs typeface="Calibri" panose="020F0502020204030204" pitchFamily="34" charset="0"/>
              </a:rPr>
              <a:t>SPEAK</a:t>
            </a:r>
            <a:r>
              <a:rPr lang="en-US" sz="3200" b="1" dirty="0">
                <a:solidFill>
                  <a:schemeClr val="bg1"/>
                </a:solidFill>
                <a:latin typeface="Calibri" panose="020F0502020204030204" pitchFamily="34" charset="0"/>
                <a:cs typeface="Calibri" panose="020F0502020204030204" pitchFamily="34" charset="0"/>
              </a:rPr>
              <a:t> the Truth in Love</a:t>
            </a:r>
          </a:p>
        </p:txBody>
      </p:sp>
    </p:spTree>
    <p:extLst>
      <p:ext uri="{BB962C8B-B14F-4D97-AF65-F5344CB8AC3E}">
        <p14:creationId xmlns:p14="http://schemas.microsoft.com/office/powerpoint/2010/main" val="54778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z="1200" smtClean="0">
                <a:solidFill>
                  <a:schemeClr val="bg1"/>
                </a:solidFill>
              </a:rPr>
              <a:t>9</a:t>
            </a:fld>
            <a:endParaRPr lang="en-US" sz="1200" dirty="0">
              <a:solidFill>
                <a:schemeClr val="bg1"/>
              </a:solidFill>
            </a:endParaRPr>
          </a:p>
        </p:txBody>
      </p:sp>
      <p:sp>
        <p:nvSpPr>
          <p:cNvPr id="5" name="Rectangle 2"/>
          <p:cNvSpPr>
            <a:spLocks noChangeArrowheads="1"/>
          </p:cNvSpPr>
          <p:nvPr/>
        </p:nvSpPr>
        <p:spPr bwMode="auto">
          <a:xfrm>
            <a:off x="436759" y="883446"/>
            <a:ext cx="11228662"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a:t>
            </a:r>
            <a:r>
              <a:rPr kumimoji="0" lang="en-US" altLang="en-US" sz="3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ASSESSING</a:t>
            </a:r>
            <a:r>
              <a:rPr kumimoji="0" lang="en-US" altLang="en-US" sz="3200" b="1"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OUR FEELINGS.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1" i="0" u="none" strike="noStrike" cap="none" normalizeH="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sz="2800" b="1"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1"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My </a:t>
            </a:r>
            <a:r>
              <a:rPr lang="en-US" alt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Dominant Feeling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alt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r>
              <a:rPr kumimoji="0" lang="en-US" altLang="en-US"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3200" b="1" dirty="0">
                <a:solidFill>
                  <a:schemeClr val="bg1"/>
                </a:solidFill>
                <a:latin typeface="Calibri" panose="020F0502020204030204" pitchFamily="34" charset="0"/>
              </a:rPr>
              <a:t>My Dominant Feelings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solidFill>
                  <a:schemeClr val="bg1"/>
                </a:solidFill>
                <a:latin typeface="Calibri" panose="020F0502020204030204" pitchFamily="34" charset="0"/>
              </a:rPr>
              <a:t>           Regarding Other Family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solidFill>
                  <a:schemeClr val="bg1"/>
                </a:solidFill>
                <a:latin typeface="Calibri" panose="020F0502020204030204" pitchFamily="34" charset="0"/>
              </a:rPr>
              <a:t>           Members are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chemeClr val="bg1"/>
                </a:solidFill>
                <a:latin typeface="Arial" panose="020B0604020202020204" pitchFamily="34" charset="0"/>
              </a:rPr>
              <a:t>            _______________________</a:t>
            </a:r>
            <a:endParaRPr kumimoji="0" lang="en-US" altLang="en-US" sz="3600" b="1" i="0" u="none" strike="noStrike" cap="none" normalizeH="0" baseline="0" dirty="0">
              <a:ln>
                <a:noFill/>
              </a:ln>
              <a:solidFill>
                <a:schemeClr val="bg1"/>
              </a:solidFill>
              <a:effectLst/>
              <a:latin typeface="Calibri" panose="020F0502020204030204" pitchFamily="34" charset="0"/>
            </a:endParaRPr>
          </a:p>
        </p:txBody>
      </p:sp>
      <p:pic>
        <p:nvPicPr>
          <p:cNvPr id="1025" name="Picture 1"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090" y="916640"/>
            <a:ext cx="5899252" cy="45532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51848" y="3818002"/>
            <a:ext cx="457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Footer Placeholder 6"/>
          <p:cNvSpPr>
            <a:spLocks noGrp="1"/>
          </p:cNvSpPr>
          <p:nvPr>
            <p:ph type="ftr" sz="quarter" idx="11"/>
          </p:nvPr>
        </p:nvSpPr>
        <p:spPr/>
        <p:txBody>
          <a:bodyPr/>
          <a:lstStyle/>
          <a:p>
            <a:r>
              <a:rPr lang="en-US"/>
              <a:t>1</a:t>
            </a:r>
            <a:endParaRPr lang="en-US" dirty="0"/>
          </a:p>
        </p:txBody>
      </p:sp>
      <p:sp>
        <p:nvSpPr>
          <p:cNvPr id="2" name="Rectangle 1"/>
          <p:cNvSpPr/>
          <p:nvPr/>
        </p:nvSpPr>
        <p:spPr>
          <a:xfrm>
            <a:off x="11368741" y="5974554"/>
            <a:ext cx="330540" cy="369332"/>
          </a:xfrm>
          <a:prstGeom prst="rect">
            <a:avLst/>
          </a:prstGeom>
        </p:spPr>
        <p:txBody>
          <a:bodyPr wrap="none">
            <a:spAutoFit/>
          </a:bodyPr>
          <a:lstStyle/>
          <a:p>
            <a:pPr algn="ctr"/>
            <a:r>
              <a:rPr lang="en-US" b="1" dirty="0">
                <a:solidFill>
                  <a:schemeClr val="bg1"/>
                </a:solidFill>
              </a:rPr>
              <a:t>9</a:t>
            </a:r>
          </a:p>
        </p:txBody>
      </p:sp>
    </p:spTree>
    <p:extLst>
      <p:ext uri="{BB962C8B-B14F-4D97-AF65-F5344CB8AC3E}">
        <p14:creationId xmlns:p14="http://schemas.microsoft.com/office/powerpoint/2010/main" val="2130539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46676</TotalTime>
  <Words>4423</Words>
  <Application>Microsoft Office PowerPoint</Application>
  <PresentationFormat>Widescreen</PresentationFormat>
  <Paragraphs>631</Paragraphs>
  <Slides>57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Tw Cen MT</vt:lpstr>
      <vt:lpstr>Circuit</vt:lpstr>
      <vt:lpstr>AN INTERACTIVE SEMINAR  FOR  SENIORS AND THEIR FAMILY 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Kingston Tong</dc:creator>
  <cp:lastModifiedBy>Michael Tong</cp:lastModifiedBy>
  <cp:revision>424</cp:revision>
  <cp:lastPrinted>2021-02-09T20:19:36Z</cp:lastPrinted>
  <dcterms:created xsi:type="dcterms:W3CDTF">2021-02-04T04:46:22Z</dcterms:created>
  <dcterms:modified xsi:type="dcterms:W3CDTF">2023-02-09T16:43:09Z</dcterms:modified>
</cp:coreProperties>
</file>