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55"/>
  </p:notesMasterIdLst>
  <p:sldIdLst>
    <p:sldId id="256" r:id="rId2"/>
    <p:sldId id="264" r:id="rId3"/>
    <p:sldId id="257" r:id="rId4"/>
    <p:sldId id="304" r:id="rId5"/>
    <p:sldId id="284" r:id="rId6"/>
    <p:sldId id="282" r:id="rId7"/>
    <p:sldId id="283" r:id="rId8"/>
    <p:sldId id="285" r:id="rId9"/>
    <p:sldId id="261" r:id="rId10"/>
    <p:sldId id="287" r:id="rId11"/>
    <p:sldId id="301" r:id="rId12"/>
    <p:sldId id="311" r:id="rId13"/>
    <p:sldId id="308" r:id="rId14"/>
    <p:sldId id="260" r:id="rId15"/>
    <p:sldId id="300" r:id="rId16"/>
    <p:sldId id="309" r:id="rId17"/>
    <p:sldId id="310" r:id="rId18"/>
    <p:sldId id="305" r:id="rId19"/>
    <p:sldId id="279" r:id="rId20"/>
    <p:sldId id="307" r:id="rId21"/>
    <p:sldId id="315" r:id="rId22"/>
    <p:sldId id="302" r:id="rId23"/>
    <p:sldId id="303" r:id="rId24"/>
    <p:sldId id="306" r:id="rId25"/>
    <p:sldId id="258" r:id="rId26"/>
    <p:sldId id="299" r:id="rId27"/>
    <p:sldId id="267" r:id="rId28"/>
    <p:sldId id="277" r:id="rId29"/>
    <p:sldId id="316" r:id="rId30"/>
    <p:sldId id="268" r:id="rId31"/>
    <p:sldId id="259" r:id="rId32"/>
    <p:sldId id="313" r:id="rId33"/>
    <p:sldId id="314" r:id="rId34"/>
    <p:sldId id="317" r:id="rId35"/>
    <p:sldId id="319" r:id="rId36"/>
    <p:sldId id="320" r:id="rId37"/>
    <p:sldId id="322" r:id="rId38"/>
    <p:sldId id="323" r:id="rId39"/>
    <p:sldId id="278" r:id="rId40"/>
    <p:sldId id="270" r:id="rId41"/>
    <p:sldId id="266" r:id="rId42"/>
    <p:sldId id="269" r:id="rId43"/>
    <p:sldId id="265" r:id="rId44"/>
    <p:sldId id="273" r:id="rId45"/>
    <p:sldId id="272" r:id="rId46"/>
    <p:sldId id="271" r:id="rId47"/>
    <p:sldId id="275" r:id="rId48"/>
    <p:sldId id="274" r:id="rId49"/>
    <p:sldId id="324" r:id="rId50"/>
    <p:sldId id="318" r:id="rId51"/>
    <p:sldId id="276" r:id="rId52"/>
    <p:sldId id="321" r:id="rId53"/>
    <p:sldId id="325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43B16-DDE9-4560-966E-C19421443BEA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C35E-A9AA-4C59-A3DC-C35FCCEC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8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80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7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684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62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66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6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4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7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8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2153-0BF4-4704-8DDF-3F7DC68190C6}" type="datetimeFigureOut">
              <a:rPr lang="en-US" smtClean="0"/>
              <a:t>03/23/2023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E0A521-F882-4298-A474-BC1B7819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1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I+Cor+7&amp;version=NIV#fen-NIV-28524b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C55AA6-72C8-E80A-57B1-FBBF00E8B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133" y="1346679"/>
            <a:ext cx="8193734" cy="276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8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ED8FA5-9363-BB81-F43F-DB40B2BB8F1A}"/>
              </a:ext>
            </a:extLst>
          </p:cNvPr>
          <p:cNvSpPr txBox="1"/>
          <p:nvPr/>
        </p:nvSpPr>
        <p:spPr>
          <a:xfrm>
            <a:off x="751840" y="1727200"/>
            <a:ext cx="98755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THE PHYSICAL ATTRACTION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FRIENDSHIP STAGE.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0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ED8FA5-9363-BB81-F43F-DB40B2BB8F1A}"/>
              </a:ext>
            </a:extLst>
          </p:cNvPr>
          <p:cNvSpPr txBox="1"/>
          <p:nvPr/>
        </p:nvSpPr>
        <p:spPr>
          <a:xfrm>
            <a:off x="526092" y="1097280"/>
            <a:ext cx="1103543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GENERAL PRINCIPLE ON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ATTRACTION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THE PHYSICAL ATTRACTION BEGINS WITH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OBSERVING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APPEARANCE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PRESENCE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PERSON.</a:t>
            </a:r>
          </a:p>
          <a:p>
            <a:pPr algn="ctr"/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BEAUTY IS IN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EYES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BEHOLDER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305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BFC436-3026-C7B3-7AD6-5A3F5E3937D8}"/>
              </a:ext>
            </a:extLst>
          </p:cNvPr>
          <p:cNvSpPr txBox="1"/>
          <p:nvPr/>
        </p:nvSpPr>
        <p:spPr>
          <a:xfrm>
            <a:off x="842584" y="776753"/>
            <a:ext cx="100425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THE ATTRACTION FACTORS OF A MAN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1.  His Face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His Voice 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2.  His Smile                            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His Style of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Clothing</a:t>
            </a:r>
            <a:endParaRPr lang="en-US" sz="3200" b="1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3.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Eyes    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His Sense of Humor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4.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Grooming                     9.  His Vibe-Energy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5.  His Hands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His Approach</a:t>
            </a:r>
            <a:endParaRPr lang="en-US" sz="3200" b="1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Person’s Physical Appearance and Physical Presence are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GATEWAY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catches one’s eyes.</a:t>
            </a:r>
          </a:p>
        </p:txBody>
      </p:sp>
    </p:spTree>
    <p:extLst>
      <p:ext uri="{BB962C8B-B14F-4D97-AF65-F5344CB8AC3E}">
        <p14:creationId xmlns:p14="http://schemas.microsoft.com/office/powerpoint/2010/main" val="107079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BFC436-3026-C7B3-7AD6-5A3F5E3937D8}"/>
              </a:ext>
            </a:extLst>
          </p:cNvPr>
          <p:cNvSpPr txBox="1"/>
          <p:nvPr/>
        </p:nvSpPr>
        <p:spPr>
          <a:xfrm>
            <a:off x="792480" y="375920"/>
            <a:ext cx="111150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THE ATTRACTION FACTORS OF A WOMAN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1. 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Smile                                6.  Her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Language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2.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Kindness                          7.  Her Intelligence 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3.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Sense of humor              8.  Her Communication Skills 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4.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General body type         9.  Her  Mouth/Lips</a:t>
            </a:r>
          </a:p>
          <a:p>
            <a:pPr algn="l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5. 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Eyes                                 10. Her Style of Clothing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Person’s Physical Appearance and Physical Presence are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INFATUATION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 Persona of the Person. Proverbs 31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says this, “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Charm is deceptive, and beauty is fleeting…”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04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D25AB7-C28D-CFE9-F662-670734855AE5}"/>
              </a:ext>
            </a:extLst>
          </p:cNvPr>
          <p:cNvSpPr txBox="1"/>
          <p:nvPr/>
        </p:nvSpPr>
        <p:spPr>
          <a:xfrm>
            <a:off x="348868" y="319488"/>
            <a:ext cx="11843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MY ATTRACTIVENESS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Rate: Poor, Fair, Good, Very Good,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F5DAD37-3FE6-33F7-C0E2-40C8E3E9D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96253"/>
              </p:ext>
            </p:extLst>
          </p:nvPr>
        </p:nvGraphicFramePr>
        <p:xfrm>
          <a:off x="414969" y="1505638"/>
          <a:ext cx="1136206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431">
                  <a:extLst>
                    <a:ext uri="{9D8B030D-6E8A-4147-A177-3AD203B41FA5}">
                      <a16:colId xmlns:a16="http://schemas.microsoft.com/office/drawing/2014/main" val="408329255"/>
                    </a:ext>
                  </a:extLst>
                </a:gridCol>
                <a:gridCol w="3769360">
                  <a:extLst>
                    <a:ext uri="{9D8B030D-6E8A-4147-A177-3AD203B41FA5}">
                      <a16:colId xmlns:a16="http://schemas.microsoft.com/office/drawing/2014/main" val="3876565457"/>
                    </a:ext>
                  </a:extLst>
                </a:gridCol>
                <a:gridCol w="4299271">
                  <a:extLst>
                    <a:ext uri="{9D8B030D-6E8A-4147-A177-3AD203B41FA5}">
                      <a16:colId xmlns:a16="http://schemas.microsoft.com/office/drawing/2014/main" val="11118565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PERCEPTION OF SELF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PERCEPTION BY OTHERS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36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Appearance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9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Demeanor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18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6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Spirituality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10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Skill Set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89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Maturity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69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D25AB7-C28D-CFE9-F662-670734855AE5}"/>
              </a:ext>
            </a:extLst>
          </p:cNvPr>
          <p:cNvSpPr txBox="1"/>
          <p:nvPr/>
        </p:nvSpPr>
        <p:spPr>
          <a:xfrm>
            <a:off x="348868" y="319488"/>
            <a:ext cx="1184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MY ATTRACTIVENESS GROWTH AREAS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F5DAD37-3FE6-33F7-C0E2-40C8E3E9D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06117"/>
              </p:ext>
            </p:extLst>
          </p:nvPr>
        </p:nvGraphicFramePr>
        <p:xfrm>
          <a:off x="414969" y="984071"/>
          <a:ext cx="1136206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040">
                  <a:extLst>
                    <a:ext uri="{9D8B030D-6E8A-4147-A177-3AD203B41FA5}">
                      <a16:colId xmlns:a16="http://schemas.microsoft.com/office/drawing/2014/main" val="408329255"/>
                    </a:ext>
                  </a:extLst>
                </a:gridCol>
                <a:gridCol w="8505022">
                  <a:extLst>
                    <a:ext uri="{9D8B030D-6E8A-4147-A177-3AD203B41FA5}">
                      <a16:colId xmlns:a16="http://schemas.microsoft.com/office/drawing/2014/main" val="3876565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AREAS OF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36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Appearance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9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Demeanor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18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Speech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6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Spirituality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10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Skill Set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89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Maturity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67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wo charts depicting some of the most popular dating age range limits in the U.S.">
            <a:extLst>
              <a:ext uri="{FF2B5EF4-FFF2-40B4-BE49-F238E27FC236}">
                <a16:creationId xmlns:a16="http://schemas.microsoft.com/office/drawing/2014/main" id="{E9BE4134-D24A-B4B7-4188-05BDCB05C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7078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1ACE07-0329-E2B0-9532-928E4D32E5C1}"/>
              </a:ext>
            </a:extLst>
          </p:cNvPr>
          <p:cNvSpPr txBox="1"/>
          <p:nvPr/>
        </p:nvSpPr>
        <p:spPr>
          <a:xfrm>
            <a:off x="7711440" y="812800"/>
            <a:ext cx="4480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 Values of Dating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Affirms Who I am and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my Values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Develops interpersonal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Skill Relationships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Reveals the Maturity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of myself and the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other person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Narrows the Kind of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Person who Complements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my life  </a:t>
            </a:r>
          </a:p>
        </p:txBody>
      </p:sp>
    </p:spTree>
    <p:extLst>
      <p:ext uri="{BB962C8B-B14F-4D97-AF65-F5344CB8AC3E}">
        <p14:creationId xmlns:p14="http://schemas.microsoft.com/office/powerpoint/2010/main" val="1404164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E75F6A-BD7F-BEB6-D9F3-A756407B8C6C}"/>
              </a:ext>
            </a:extLst>
          </p:cNvPr>
          <p:cNvSpPr txBox="1"/>
          <p:nvPr/>
        </p:nvSpPr>
        <p:spPr>
          <a:xfrm>
            <a:off x="638827" y="612844"/>
            <a:ext cx="109226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 REASONABLE TIME FRAME FROM DATING TO ENGAGEMENT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1.  CASUAL DATING WITHOUT BECOMING “SERIOUS.”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2.  “CALIBER” DATING OF 1-2 PERSONS BEING SOMEWHAT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SERIOUS: PROBABLY 2-4 MONTHS.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3.  CONSISTENT DATING WITH ONE PERSON BEING SERIOUS: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PROBABLY 6 TO 18 MONTHS.</a:t>
            </a:r>
          </a:p>
          <a:p>
            <a:pPr marL="514350" indent="-514350">
              <a:buAutoNum type="arabicPeriod" startAt="3"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4.  COMMITMENT DATING TOWARD ENGAGEMENT: 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PROBABLY 2-8 MONTHS</a:t>
            </a:r>
          </a:p>
        </p:txBody>
      </p:sp>
    </p:spTree>
    <p:extLst>
      <p:ext uri="{BB962C8B-B14F-4D97-AF65-F5344CB8AC3E}">
        <p14:creationId xmlns:p14="http://schemas.microsoft.com/office/powerpoint/2010/main" val="3544315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C2D9AE-6ED6-6282-80C0-87D7932E47B6}"/>
              </a:ext>
            </a:extLst>
          </p:cNvPr>
          <p:cNvSpPr txBox="1"/>
          <p:nvPr/>
        </p:nvSpPr>
        <p:spPr>
          <a:xfrm>
            <a:off x="863600" y="797510"/>
            <a:ext cx="1066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QUESTIONS: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person do you look forward to seeing and being with at our church meetings?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Who initiates the contact and how long does it last?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you solo date and what was your experience like?</a:t>
            </a:r>
          </a:p>
          <a:p>
            <a:pPr marL="514350" indent="-514350">
              <a:buAutoNum type="arabicPeriod" startAt="3"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there someone who you like to explore a dating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relationship and beyond?</a:t>
            </a:r>
          </a:p>
        </p:txBody>
      </p:sp>
    </p:spTree>
    <p:extLst>
      <p:ext uri="{BB962C8B-B14F-4D97-AF65-F5344CB8AC3E}">
        <p14:creationId xmlns:p14="http://schemas.microsoft.com/office/powerpoint/2010/main" val="350313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23C08E6-D3E8-96EB-E2C0-D80F508C3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89671"/>
              </p:ext>
            </p:extLst>
          </p:nvPr>
        </p:nvGraphicFramePr>
        <p:xfrm>
          <a:off x="484742" y="320039"/>
          <a:ext cx="717198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660">
                  <a:extLst>
                    <a:ext uri="{9D8B030D-6E8A-4147-A177-3AD203B41FA5}">
                      <a16:colId xmlns:a16="http://schemas.microsoft.com/office/drawing/2014/main" val="746293902"/>
                    </a:ext>
                  </a:extLst>
                </a:gridCol>
                <a:gridCol w="922920">
                  <a:extLst>
                    <a:ext uri="{9D8B030D-6E8A-4147-A177-3AD203B41FA5}">
                      <a16:colId xmlns:a16="http://schemas.microsoft.com/office/drawing/2014/main" val="1027803770"/>
                    </a:ext>
                  </a:extLst>
                </a:gridCol>
                <a:gridCol w="3858400">
                  <a:extLst>
                    <a:ext uri="{9D8B030D-6E8A-4147-A177-3AD203B41FA5}">
                      <a16:colId xmlns:a16="http://schemas.microsoft.com/office/drawing/2014/main" val="616559012"/>
                    </a:ext>
                  </a:extLst>
                </a:gridCol>
              </a:tblGrid>
              <a:tr h="264241">
                <a:tc rowSpan="4"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EMOTIONAL 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BONDING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2800" dirty="0"/>
                        <a:t>     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COMMITTED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7168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DEFENSIVE 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93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CRY 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5886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LONG FOR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42469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PHYSICAL </a:t>
                      </a:r>
                    </a:p>
                    <a:p>
                      <a:pPr algn="ctr"/>
                      <a:r>
                        <a:rPr lang="en-US" sz="3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ATTACHED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4656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CARESSING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93094"/>
                  </a:ext>
                </a:extLst>
              </a:tr>
              <a:tr h="213482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KISSING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80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TOUCHING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32592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</a:p>
                    <a:p>
                      <a:pPr algn="ctr"/>
                      <a:r>
                        <a:rPr lang="en-US" sz="3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BONDING</a:t>
                      </a:r>
                    </a:p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2800" dirty="0"/>
                        <a:t>  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INTIMATE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5183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5903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CASUAL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8154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ACQUAINTANCE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3701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18C1800-2522-5212-D128-CB0FF9F4E77C}"/>
              </a:ext>
            </a:extLst>
          </p:cNvPr>
          <p:cNvSpPr txBox="1"/>
          <p:nvPr/>
        </p:nvSpPr>
        <p:spPr>
          <a:xfrm rot="16200000">
            <a:off x="1580183" y="1889989"/>
            <a:ext cx="366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DATING RELATIONSHIP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158236-91C8-63B5-5650-E09B574B9A54}"/>
              </a:ext>
            </a:extLst>
          </p:cNvPr>
          <p:cNvSpPr txBox="1"/>
          <p:nvPr/>
        </p:nvSpPr>
        <p:spPr>
          <a:xfrm rot="16200000">
            <a:off x="2370650" y="5235257"/>
            <a:ext cx="208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FRIENDSHIP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D0AF9-4EFA-E825-6782-CED3AE9F60DC}"/>
              </a:ext>
            </a:extLst>
          </p:cNvPr>
          <p:cNvSpPr txBox="1"/>
          <p:nvPr/>
        </p:nvSpPr>
        <p:spPr>
          <a:xfrm>
            <a:off x="7978904" y="1350575"/>
            <a:ext cx="3461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OVERVIEW OF BONDING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LEVEL OF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COMMITMENT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PROGRESSION OF 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171928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4C999-A439-CC50-D01D-B0EECA299944}"/>
              </a:ext>
            </a:extLst>
          </p:cNvPr>
          <p:cNvSpPr txBox="1"/>
          <p:nvPr/>
        </p:nvSpPr>
        <p:spPr>
          <a:xfrm>
            <a:off x="389262" y="198305"/>
            <a:ext cx="1141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PROS AND CONS OF SINGLENESS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5611038-9DAF-9E91-DC56-619DDFEBB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85225"/>
              </p:ext>
            </p:extLst>
          </p:nvPr>
        </p:nvGraphicFramePr>
        <p:xfrm>
          <a:off x="260731" y="807535"/>
          <a:ext cx="1167053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552">
                  <a:extLst>
                    <a:ext uri="{9D8B030D-6E8A-4147-A177-3AD203B41FA5}">
                      <a16:colId xmlns:a16="http://schemas.microsoft.com/office/drawing/2014/main" val="2648465690"/>
                    </a:ext>
                  </a:extLst>
                </a:gridCol>
                <a:gridCol w="6084983">
                  <a:extLst>
                    <a:ext uri="{9D8B030D-6E8A-4147-A177-3AD203B41FA5}">
                      <a16:colId xmlns:a16="http://schemas.microsoft.com/office/drawing/2014/main" val="514204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GREATER LEVEL OF MOVEMENT FREEDOM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LONELINESS UNLESS HAVING ROOMMATES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88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GREATER CAREER ADVANCEMENT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FAMILY AND PEER PRESSURE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8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LEVEL OF EMOTIONAL STRESS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INCREASE PSYCHOLOGICAL PROBLEMS</a:t>
                      </a:r>
                      <a:endParaRPr lang="en-US" sz="2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3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INCREASE FINANCIAL SAVINGS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COST SHARING ON EXPENSES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46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MORE TIME WITH FRIENDS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ISOLATION, NO PERMANENCE OF FRIENDS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02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MORE TIME TO SERVE THE LORD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MORE EXPECTED IN SERVING THE LORD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365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LESS FAMILY/IN-LAWS OBLIGATIONS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INHERITOR OF INHERITANCE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822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GREATER INDEPENDENCE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ONE TO DEPEND UPON AS IN SICKNESS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459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004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0105AB-390E-ED09-23FD-145CE2131865}"/>
              </a:ext>
            </a:extLst>
          </p:cNvPr>
          <p:cNvSpPr txBox="1"/>
          <p:nvPr/>
        </p:nvSpPr>
        <p:spPr>
          <a:xfrm>
            <a:off x="944880" y="1127760"/>
            <a:ext cx="100780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THE GENERAL PRINCIPLE ON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BEHAVIOR ANALYSIS BEGINS BY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OBSERVING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AND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INTERACTING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PERSONALITY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MATURITY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PERSON.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PERSON IS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WEIGHING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COMMITMENT FACTOR</a:t>
            </a:r>
          </a:p>
        </p:txBody>
      </p:sp>
    </p:spTree>
    <p:extLst>
      <p:ext uri="{BB962C8B-B14F-4D97-AF65-F5344CB8AC3E}">
        <p14:creationId xmlns:p14="http://schemas.microsoft.com/office/powerpoint/2010/main" val="1333089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0105AB-390E-ED09-23FD-145CE2131865}"/>
              </a:ext>
            </a:extLst>
          </p:cNvPr>
          <p:cNvSpPr txBox="1"/>
          <p:nvPr/>
        </p:nvSpPr>
        <p:spPr>
          <a:xfrm>
            <a:off x="794568" y="989974"/>
            <a:ext cx="98856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WEIGHING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TEMPERAMENT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FACTOR.  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As one interacts with that person, one begins to build a perception of the person. One begins to look at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TEMPERAMENT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PERSONALITY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Person.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One begins to ask, “IS SHE OR HE THE “RIGHT” 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PERSON FOR ME?”</a:t>
            </a:r>
          </a:p>
        </p:txBody>
      </p:sp>
    </p:spTree>
    <p:extLst>
      <p:ext uri="{BB962C8B-B14F-4D97-AF65-F5344CB8AC3E}">
        <p14:creationId xmlns:p14="http://schemas.microsoft.com/office/powerpoint/2010/main" val="778991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ED8FA5-9363-BB81-F43F-DB40B2BB8F1A}"/>
              </a:ext>
            </a:extLst>
          </p:cNvPr>
          <p:cNvSpPr txBox="1"/>
          <p:nvPr/>
        </p:nvSpPr>
        <p:spPr>
          <a:xfrm>
            <a:off x="576197" y="335845"/>
            <a:ext cx="113861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“UNIQUELY YOU” ASSESSMENT.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1.  The VALUE of the “Uniquely You” Assessment.</a:t>
            </a:r>
          </a:p>
          <a:p>
            <a:pPr marL="457200" indent="-457200">
              <a:buAutoNum type="alphaUcPeriod"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•  Identifies my own Personality Type and what type of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Personality may best complements me.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•  Identifies my Spiritual Direction by my Spiritual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Gift/s in my life.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•  Identifies satisfaction in Vocation and Ministry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Opportunities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•  Instructions on Communication and Conflict Resolutions 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I AM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FEARFULLY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WONDERFULLY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MADE BY GOD.    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3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ED8FA5-9363-BB81-F43F-DB40B2BB8F1A}"/>
              </a:ext>
            </a:extLst>
          </p:cNvPr>
          <p:cNvSpPr txBox="1"/>
          <p:nvPr/>
        </p:nvSpPr>
        <p:spPr>
          <a:xfrm>
            <a:off x="772160" y="650240"/>
            <a:ext cx="10342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“UNIQUELY YOU” ASSESSMENT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interested in taking the Uniquely You Assessment, one can take on online. If you wish to have a paper copy of this assessment and would like help in understanding the assessment, please contact, Kingston Tong.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respect the copyright of the material, the DISC Chart is not included in this presentation but one can look online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it.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49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8330C2-F058-6758-3BCB-07772C2E5716}"/>
              </a:ext>
            </a:extLst>
          </p:cNvPr>
          <p:cNvSpPr txBox="1"/>
          <p:nvPr/>
        </p:nvSpPr>
        <p:spPr>
          <a:xfrm>
            <a:off x="853439" y="965200"/>
            <a:ext cx="1055777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QUESTIONS: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What personality types may best complement me?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our spiritual and natural gifts complement each other and strengthen our ministries in our church, and in our community?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What do I/we envision our life together will be like?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we be able to accomplish more for God by being single or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together? </a:t>
            </a:r>
          </a:p>
        </p:txBody>
      </p:sp>
    </p:spTree>
    <p:extLst>
      <p:ext uri="{BB962C8B-B14F-4D97-AF65-F5344CB8AC3E}">
        <p14:creationId xmlns:p14="http://schemas.microsoft.com/office/powerpoint/2010/main" val="1236125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emotional cup | Emotions, Therapy worksheets, Therapy counseling">
            <a:extLst>
              <a:ext uri="{FF2B5EF4-FFF2-40B4-BE49-F238E27FC236}">
                <a16:creationId xmlns:a16="http://schemas.microsoft.com/office/drawing/2014/main" id="{266C821F-BBD9-047C-55D9-3BB41E514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45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A5A3AF-5CA8-16C9-91C2-EB0E17C7A1B8}"/>
              </a:ext>
            </a:extLst>
          </p:cNvPr>
          <p:cNvSpPr txBox="1"/>
          <p:nvPr/>
        </p:nvSpPr>
        <p:spPr>
          <a:xfrm>
            <a:off x="6436421" y="884783"/>
            <a:ext cx="51448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EMOTIONAL CUP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person’s cup is filled with events and feelings in their lives. Unresolved past and present issues may lead to a root of bitterness that grows in someone life.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Recognizing the hurt and giving forgiveness are the keys to wholesome in one’s emotional and spiritual life.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06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F19530-1070-BFE4-EEB1-2CB4A94FCD59}"/>
              </a:ext>
            </a:extLst>
          </p:cNvPr>
          <p:cNvSpPr txBox="1"/>
          <p:nvPr/>
        </p:nvSpPr>
        <p:spPr>
          <a:xfrm>
            <a:off x="597561" y="859065"/>
            <a:ext cx="1099687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CHALLENGES: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our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“emotional baggage” negatively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affecting my spiritual, mental, social, and or emotional li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will my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“emotional baggage” inhibit my relationship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others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I do to resolve hurts and move toward wholeness?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8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F5C212-F88D-BA10-E825-FCC2BBF6265D}"/>
              </a:ext>
            </a:extLst>
          </p:cNvPr>
          <p:cNvSpPr txBox="1"/>
          <p:nvPr/>
        </p:nvSpPr>
        <p:spPr>
          <a:xfrm>
            <a:off x="903382" y="1123720"/>
            <a:ext cx="102016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SUMMARY: 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MAN AND A WOMAN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FEEL INSECURE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HIS OR HER SELF-ESTEEM IS BASED ON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OTHERS.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MAN AND A WOMAN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FEEL SECURE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HIS OR HER SELF-ESTEEM IS BASED ON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UNCONDITIONAL LOVE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EMPOWERMENT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THE HOLY SPIRIT.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2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FBEF-2C2E-0DA8-C3FE-2C5CB9D0E762}"/>
              </a:ext>
            </a:extLst>
          </p:cNvPr>
          <p:cNvSpPr txBox="1"/>
          <p:nvPr/>
        </p:nvSpPr>
        <p:spPr>
          <a:xfrm>
            <a:off x="638977" y="633847"/>
            <a:ext cx="10719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WEIGHING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FACTOR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you interact with the period, you begin to form an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opinion as to the maturity of the person.  You’re look at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FUNCTIONALITY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the “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that person handles life’s responsibilities in an appropriate and effective manner. 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life’s circumstances will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affect your commitment to him/her.  </a:t>
            </a:r>
          </a:p>
        </p:txBody>
      </p:sp>
    </p:spTree>
    <p:extLst>
      <p:ext uri="{BB962C8B-B14F-4D97-AF65-F5344CB8AC3E}">
        <p14:creationId xmlns:p14="http://schemas.microsoft.com/office/powerpoint/2010/main" val="360018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FBEF-2C2E-0DA8-C3FE-2C5CB9D0E762}"/>
              </a:ext>
            </a:extLst>
          </p:cNvPr>
          <p:cNvSpPr txBox="1"/>
          <p:nvPr/>
        </p:nvSpPr>
        <p:spPr>
          <a:xfrm>
            <a:off x="503128" y="383327"/>
            <a:ext cx="111857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AREAS OF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MATURITY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FACTOR.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Purpose of one’s life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Spirituality and Spiritual Leadership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Acceptance and Fulfilling Commitments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Work Ethic and Provision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Management of Finances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Managing of the Household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Resolving of Past and Present Conflicts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Display of Social Skills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The Demonstration of Emotional Balance  </a:t>
            </a:r>
          </a:p>
        </p:txBody>
      </p:sp>
    </p:spTree>
    <p:extLst>
      <p:ext uri="{BB962C8B-B14F-4D97-AF65-F5344CB8AC3E}">
        <p14:creationId xmlns:p14="http://schemas.microsoft.com/office/powerpoint/2010/main" val="74225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1B0235-5A72-0DF0-D180-CF04B1E8D0DA}"/>
              </a:ext>
            </a:extLst>
          </p:cNvPr>
          <p:cNvSpPr txBox="1"/>
          <p:nvPr/>
        </p:nvSpPr>
        <p:spPr>
          <a:xfrm>
            <a:off x="1380780" y="1542361"/>
            <a:ext cx="943043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SEASON OF FRIENDSHIP</a:t>
            </a:r>
          </a:p>
          <a:p>
            <a:pPr algn="ctr"/>
            <a:r>
              <a:rPr lang="en-US" sz="3600" b="1" dirty="0"/>
              <a:t>Seminar </a:t>
            </a:r>
          </a:p>
          <a:p>
            <a:pPr algn="ctr"/>
            <a:r>
              <a:rPr lang="en-US" sz="3600" b="1" dirty="0"/>
              <a:t>on </a:t>
            </a:r>
          </a:p>
          <a:p>
            <a:pPr algn="ctr"/>
            <a:r>
              <a:rPr lang="en-US" sz="3600" b="1" dirty="0"/>
              <a:t>FINDING and PREPARING </a:t>
            </a:r>
          </a:p>
          <a:p>
            <a:pPr algn="ctr"/>
            <a:r>
              <a:rPr lang="en-US" sz="3600" b="1" dirty="0"/>
              <a:t>for One’s Life Spouse</a:t>
            </a:r>
          </a:p>
        </p:txBody>
      </p:sp>
    </p:spTree>
    <p:extLst>
      <p:ext uri="{BB962C8B-B14F-4D97-AF65-F5344CB8AC3E}">
        <p14:creationId xmlns:p14="http://schemas.microsoft.com/office/powerpoint/2010/main" val="475190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6AE5E37-5752-CF5D-9B7C-02ACD0485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74502"/>
              </p:ext>
            </p:extLst>
          </p:nvPr>
        </p:nvGraphicFramePr>
        <p:xfrm>
          <a:off x="506776" y="411480"/>
          <a:ext cx="11303306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306">
                  <a:extLst>
                    <a:ext uri="{9D8B030D-6E8A-4147-A177-3AD203B41FA5}">
                      <a16:colId xmlns:a16="http://schemas.microsoft.com/office/drawing/2014/main" val="1928174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REACHING THE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HEART 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 A MAN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143551"/>
                  </a:ext>
                </a:extLst>
              </a:tr>
              <a:tr h="396362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CHERISHED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NON-JUDGMENTAL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SYMPATHY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his fears, 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failures and faults.</a:t>
                      </a:r>
                      <a:endParaRPr lang="en-US" sz="2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32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HONORED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ACCEPTANCE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DELIGHTING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be with him.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9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EXALTED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UNASHAMED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private and public praise of him.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7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RESPECTED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 EMBARASSING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him and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DEFERRING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his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decision.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4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INTIMATE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CLOSENESS, CONFIDENTIALITY, and SUPPORT that he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can build a life together with you.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3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SECURE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COMMITMENT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TRUST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believing in him.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5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HAPPY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ENJOYING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being with him and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HAPPY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 him.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0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 NEEDS TO FEEL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C.H.E.R.I.S.H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BY YOU!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0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08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6AE5E37-5752-CF5D-9B7C-02ACD0485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59252"/>
              </p:ext>
            </p:extLst>
          </p:nvPr>
        </p:nvGraphicFramePr>
        <p:xfrm>
          <a:off x="506776" y="411480"/>
          <a:ext cx="11303306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306">
                  <a:extLst>
                    <a:ext uri="{9D8B030D-6E8A-4147-A177-3AD203B41FA5}">
                      <a16:colId xmlns:a16="http://schemas.microsoft.com/office/drawing/2014/main" val="1928174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REACHING THE 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HEART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A WOMAN…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143551"/>
                  </a:ext>
                </a:extLst>
              </a:tr>
              <a:tr h="396362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SECURE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Deep Commitment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her and their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  </a:t>
                      </a:r>
                      <a:endParaRPr lang="en-US" sz="32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32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PROTECTED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Being Shielded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Meeting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her needs and fears.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9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ENJOYED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Having Things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common and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Delighting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 doing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things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7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COURTED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Thinking 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about her and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Excited</a:t>
                      </a:r>
                      <a:r>
                        <a:rPr lang="en-US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over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4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INTIMATE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 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Sharing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Thoughts, Feelings, and Spiritual Matters.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3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APPRECIATED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GIVING Private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Public Gratitude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Praise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of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5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LEADERSHIP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sense of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LEADING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Respecting her and Making Good 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Decisions.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0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SHE NEEDS TO FEEL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S.P.E.C.I.A.L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YOU!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0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DCFD38-478E-F021-42A1-C905F41C8388}"/>
              </a:ext>
            </a:extLst>
          </p:cNvPr>
          <p:cNvSpPr txBox="1"/>
          <p:nvPr/>
        </p:nvSpPr>
        <p:spPr>
          <a:xfrm>
            <a:off x="951978" y="534329"/>
            <a:ext cx="107348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THE BEHAVIOR OR CONDUCT OF THE PERSON REFLECTS WHETHER YOU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RESPECT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OTHER PERSON. THE DISPLAY OF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GODLY MATURE ATTITUDE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SKILLS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MAKES THAT PERSON A TRULY VIABLE LIFE COMPANION.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THE TRANSITION FROM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PHILEO LOVE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AGAPE LOVE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EACH OTHER.</a:t>
            </a:r>
          </a:p>
        </p:txBody>
      </p:sp>
    </p:spTree>
    <p:extLst>
      <p:ext uri="{BB962C8B-B14F-4D97-AF65-F5344CB8AC3E}">
        <p14:creationId xmlns:p14="http://schemas.microsoft.com/office/powerpoint/2010/main" val="1621874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1C7F53-2B7B-242E-4C9F-A5F12E785948}"/>
              </a:ext>
            </a:extLst>
          </p:cNvPr>
          <p:cNvSpPr txBox="1"/>
          <p:nvPr/>
        </p:nvSpPr>
        <p:spPr>
          <a:xfrm>
            <a:off x="751563" y="926926"/>
            <a:ext cx="106721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THE THIRD PRINCIPLE OF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CHARACTER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CHARACTER FACTOR IS OBSERVING AND ACCEPTING OR REJECTING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 STRENGTHS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FLAWS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PERSON. THE CHARACTER OR TEMPERAMENT IS ONE’S NATURAL BENT FROM BIRTH.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EACH PERSON MUST MAKE A DECISION OF WHETHER SHE OR HE WANTS TO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 LIFELONG RELATIONSHIP. 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97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52550-D9D3-4E12-F179-500F4DD2019C}"/>
              </a:ext>
            </a:extLst>
          </p:cNvPr>
          <p:cNvSpPr txBox="1"/>
          <p:nvPr/>
        </p:nvSpPr>
        <p:spPr>
          <a:xfrm>
            <a:off x="826718" y="789140"/>
            <a:ext cx="10308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CHARACTER OF THE PERSON.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1.  My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Main Characteristics of a Christian.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1818DD4-4B2C-94B7-769B-4526B916C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29052"/>
              </p:ext>
            </p:extLst>
          </p:nvPr>
        </p:nvGraphicFramePr>
        <p:xfrm>
          <a:off x="590811" y="2094511"/>
          <a:ext cx="11010378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189">
                  <a:extLst>
                    <a:ext uri="{9D8B030D-6E8A-4147-A177-3AD203B41FA5}">
                      <a16:colId xmlns:a16="http://schemas.microsoft.com/office/drawing/2014/main" val="1846942401"/>
                    </a:ext>
                  </a:extLst>
                </a:gridCol>
                <a:gridCol w="5505189">
                  <a:extLst>
                    <a:ext uri="{9D8B030D-6E8A-4147-A177-3AD203B41FA5}">
                      <a16:colId xmlns:a16="http://schemas.microsoft.com/office/drawing/2014/main" val="879661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CHRISTIAN 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CHRISTIAN WOMAN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26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7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69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18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890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98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067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52550-D9D3-4E12-F179-500F4DD2019C}"/>
              </a:ext>
            </a:extLst>
          </p:cNvPr>
          <p:cNvSpPr txBox="1"/>
          <p:nvPr/>
        </p:nvSpPr>
        <p:spPr>
          <a:xfrm>
            <a:off x="826718" y="789140"/>
            <a:ext cx="10308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THE CHARACTER OF THE PERSON.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2.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Main Characteristics of a Christian Man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•   Christ-Centered          •  Honest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•   Faithful                         •  Teachable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•   Humble                         •  Pure Heart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•   Compassionate           •  Generous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•   Persevering                  •  Selfless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417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52550-D9D3-4E12-F179-500F4DD2019C}"/>
              </a:ext>
            </a:extLst>
          </p:cNvPr>
          <p:cNvSpPr txBox="1"/>
          <p:nvPr/>
        </p:nvSpPr>
        <p:spPr>
          <a:xfrm>
            <a:off x="826717" y="789140"/>
            <a:ext cx="10559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CHARACTER OF THE PERSON.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3.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Main Characteristics of a Christian Woman.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•  Christ centered        •  Compassionate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•  Gracious                    •  Faithful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•  Godly                         •  Submissive to the Lord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•  Humble/Modest     •  Respectful to others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•  Hospitable                •  Industrious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894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FBEF-2C2E-0DA8-C3FE-2C5CB9D0E762}"/>
              </a:ext>
            </a:extLst>
          </p:cNvPr>
          <p:cNvSpPr txBox="1"/>
          <p:nvPr/>
        </p:nvSpPr>
        <p:spPr>
          <a:xfrm>
            <a:off x="670520" y="508587"/>
            <a:ext cx="102897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MY DREAM PERSON AND THE REAL PERSON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Avoid falling in love with a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MIRAGE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not loving the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PERSON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(Jud. 14:1-2).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Coming to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REALISTIC EXPECTATIONS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myself and of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the other persons (I Pet. 3:1-9).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Developing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REALISTIC APPROACH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marriage (Gen. 29:16-20).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•  Having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CHRIST-CENTERED RELATIONSHIP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not a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security based relationship (Eph. 5:22-31).</a:t>
            </a:r>
          </a:p>
          <a:p>
            <a:pPr algn="ctr"/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996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FBEF-2C2E-0DA8-C3FE-2C5CB9D0E762}"/>
              </a:ext>
            </a:extLst>
          </p:cNvPr>
          <p:cNvSpPr txBox="1"/>
          <p:nvPr/>
        </p:nvSpPr>
        <p:spPr>
          <a:xfrm>
            <a:off x="657992" y="420905"/>
            <a:ext cx="11128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THEORIES ON THE PERSON THAT YOU MAY BE MARRYING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Theory 1:  The image of the perfect person in our mind is a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reflection of the best qualities of my parent’s traits.                    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Theory 2:  The image of our perfect person is fueled by unmet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childhood need from the opposite-sex  parent.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Theory 3:  The image of the perfect person is shaped by the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traits of the influential people in your life.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Most individuals choose a person who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complements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their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own personality type who may be able to meet the needs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in his/her life.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43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426F9B-1835-7271-3AAC-969F774F8821}"/>
              </a:ext>
            </a:extLst>
          </p:cNvPr>
          <p:cNvSpPr txBox="1"/>
          <p:nvPr/>
        </p:nvSpPr>
        <p:spPr>
          <a:xfrm>
            <a:off x="848299" y="330506"/>
            <a:ext cx="105541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THE CREATION OF MAN AND WOMEN</a:t>
            </a:r>
          </a:p>
          <a:p>
            <a:pPr algn="ctr"/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God made Adam and Eve as Man and Woman. They are physically similar and yet physiologically different. There is gender and identify with oneself and with each other.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Genesis 2, “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the </a:t>
            </a:r>
            <a:r>
              <a:rPr lang="en-US" sz="3200" b="1" i="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God made a woman from the rib he had taken out of the man, and he brought her to the man. 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man said, “This is now bone of my bones and flesh of my flesh; she shall be called ‘woman,’ for she was taken out of man.” 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is why a man leaves his father and mother and is united to his wife, and they become one flesh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.”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721A9B-7CF1-BB13-C612-C6C464378A18}"/>
              </a:ext>
            </a:extLst>
          </p:cNvPr>
          <p:cNvSpPr txBox="1"/>
          <p:nvPr/>
        </p:nvSpPr>
        <p:spPr>
          <a:xfrm>
            <a:off x="457200" y="1259840"/>
            <a:ext cx="11572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STAGES TO ENGAGEMENT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ENGAGEMENT)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I. 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ATTRACTION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STAGE - ACQUAINTED TIME TOGETHER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II. 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STAGE -  QUANTITY OF TIME TOGETHER</a:t>
            </a:r>
          </a:p>
          <a:p>
            <a:pPr marL="514350" indent="-514350">
              <a:buAutoNum type="alphaUcPeriod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STAGE -  QUALITY OF TIME TOGETHER </a:t>
            </a:r>
          </a:p>
        </p:txBody>
      </p:sp>
    </p:spTree>
    <p:extLst>
      <p:ext uri="{BB962C8B-B14F-4D97-AF65-F5344CB8AC3E}">
        <p14:creationId xmlns:p14="http://schemas.microsoft.com/office/powerpoint/2010/main" val="1756334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B3D50C-516E-DA4A-D73A-7D9694BBF9C9}"/>
              </a:ext>
            </a:extLst>
          </p:cNvPr>
          <p:cNvSpPr txBox="1"/>
          <p:nvPr/>
        </p:nvSpPr>
        <p:spPr>
          <a:xfrm>
            <a:off x="738130" y="738130"/>
            <a:ext cx="105321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 MOVING TOWARD COMMITMENT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1.  AFFECTIONATE CARE, says, “I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YOU.”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It is caring that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REASSURES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other person of your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fondness, concern and attractiveness.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•  Giving your undivided attention when one is speaking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•  Giving priority time to the other person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•  Promoting spiritual values by praying and sharing the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Word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935897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270E7-C653-B8B8-F982-C786D6FE77BB}"/>
              </a:ext>
            </a:extLst>
          </p:cNvPr>
          <p:cNvSpPr txBox="1"/>
          <p:nvPr/>
        </p:nvSpPr>
        <p:spPr>
          <a:xfrm>
            <a:off x="771181" y="804231"/>
            <a:ext cx="106202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PHILIPPIANS 2:4, “Each of you should look not only to your own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interests, but also to the interest of others.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CHALLENGES: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give more than your demand from your relationship?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have you demonstrated genuine affectionate care to the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other person?</a:t>
            </a:r>
          </a:p>
        </p:txBody>
      </p:sp>
    </p:spTree>
    <p:extLst>
      <p:ext uri="{BB962C8B-B14F-4D97-AF65-F5344CB8AC3E}">
        <p14:creationId xmlns:p14="http://schemas.microsoft.com/office/powerpoint/2010/main" val="3586544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DA6D71-3128-1531-0416-AEBE5E3B9148}"/>
              </a:ext>
            </a:extLst>
          </p:cNvPr>
          <p:cNvSpPr txBox="1"/>
          <p:nvPr/>
        </p:nvSpPr>
        <p:spPr>
          <a:xfrm>
            <a:off x="859316" y="374573"/>
            <a:ext cx="110278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TOWARD COMMITMENT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VULNERABLE COMMUNICATION says, “I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YOU.”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It is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OPEN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one’s hopes, feelings, needs, and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hurts.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Confiding your feelings about your past and present struggles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Sharing your hopes and dreams of your life and life together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Expressing your emotional needs and hurts in life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Being honest with your spiritual journey in life.</a:t>
            </a:r>
          </a:p>
        </p:txBody>
      </p:sp>
    </p:spTree>
    <p:extLst>
      <p:ext uri="{BB962C8B-B14F-4D97-AF65-F5344CB8AC3E}">
        <p14:creationId xmlns:p14="http://schemas.microsoft.com/office/powerpoint/2010/main" val="4441378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AA3CC9-1BBF-B0C0-02C4-0DE32D867599}"/>
              </a:ext>
            </a:extLst>
          </p:cNvPr>
          <p:cNvSpPr txBox="1"/>
          <p:nvPr/>
        </p:nvSpPr>
        <p:spPr>
          <a:xfrm>
            <a:off x="561860" y="694063"/>
            <a:ext cx="107744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</a:t>
            </a:r>
            <a:r>
              <a:rPr lang="en-US" sz="2800" dirty="0"/>
              <a:t>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4:18-19,  “There is no fear in love. But perfect love drives out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fear, because fear has to do with punishment. The one who fears is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not made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perrect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love. We love because He first loved us.”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CHALLENGES: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personal secret/s are you keeping to yourself, from others or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from God?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will it take for you to share and be free from your shame and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guilt?</a:t>
            </a:r>
          </a:p>
        </p:txBody>
      </p:sp>
    </p:spTree>
    <p:extLst>
      <p:ext uri="{BB962C8B-B14F-4D97-AF65-F5344CB8AC3E}">
        <p14:creationId xmlns:p14="http://schemas.microsoft.com/office/powerpoint/2010/main" val="652794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FB1EC-E056-610F-07AB-46C67B575223}"/>
              </a:ext>
            </a:extLst>
          </p:cNvPr>
          <p:cNvSpPr txBox="1"/>
          <p:nvPr/>
        </p:nvSpPr>
        <p:spPr>
          <a:xfrm>
            <a:off x="791378" y="920621"/>
            <a:ext cx="106092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TOWARD COMMITMENT 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JOINT ACCOMPLISHMENT says, “I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YOU.”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It is developing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INTEREST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ACCOMPLISHING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projects or goals together.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 Attending and being together in Christian and social activities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 Listening and deciding together on a special ministry together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 Asking and accepting help from each other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 Doing and working together in fulfilling a task together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 Rejoicing and complimenting each other on completed activity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685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137DC5-B745-373F-9B72-12770C9263E9}"/>
              </a:ext>
            </a:extLst>
          </p:cNvPr>
          <p:cNvSpPr txBox="1"/>
          <p:nvPr/>
        </p:nvSpPr>
        <p:spPr>
          <a:xfrm>
            <a:off x="771181" y="594911"/>
            <a:ext cx="107524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PHILIPPIANS 6:2, “Carry each other burdens, and in this way you           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will fulfill the law of Christ.”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CHALLLENGES: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things that I need help in my life? </a:t>
            </a:r>
          </a:p>
          <a:p>
            <a:pPr marL="514350" indent="-514350">
              <a:buAutoNum type="arabicPeriod"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I see the other person fitting into my life?</a:t>
            </a:r>
          </a:p>
          <a:p>
            <a:pPr marL="514350" indent="-514350">
              <a:buAutoNum type="arabicPeriod"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I feel about this person being part of life?</a:t>
            </a:r>
          </a:p>
        </p:txBody>
      </p:sp>
    </p:spTree>
    <p:extLst>
      <p:ext uri="{BB962C8B-B14F-4D97-AF65-F5344CB8AC3E}">
        <p14:creationId xmlns:p14="http://schemas.microsoft.com/office/powerpoint/2010/main" val="877658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D44B02-D2B4-8374-ED50-4FF33D5CCF55}"/>
              </a:ext>
            </a:extLst>
          </p:cNvPr>
          <p:cNvSpPr txBox="1"/>
          <p:nvPr/>
        </p:nvSpPr>
        <p:spPr>
          <a:xfrm>
            <a:off x="638978" y="561860"/>
            <a:ext cx="1067534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TOWARD COMMITMENT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 MUTUAL GIVING says, “I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YOU.”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is putting the other person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AHEAD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yourself through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words and or actions.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Calling and being courteous if one is delayed in coming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Giving gifts other times beyond birthday or Valentine Day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Forgiving the other each and not holding any grudges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•  Declaring to the other person your loyalty and affection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523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153B18-F753-063E-3FF6-64E57F022538}"/>
              </a:ext>
            </a:extLst>
          </p:cNvPr>
          <p:cNvSpPr txBox="1"/>
          <p:nvPr/>
        </p:nvSpPr>
        <p:spPr>
          <a:xfrm>
            <a:off x="705080" y="583894"/>
            <a:ext cx="112041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PHILIPPIANS2:3, “Do nothing out of selfish ambition or vain conceit, but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in humility consider others better than yourselves.”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CHALLENGES: 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1.  When you are asked to do something, how do you feel about it?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2.  How do you feel if s/he does appreciate what you did or gave to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him or her?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3.  What are the ways that you can express your love to him or her?  </a:t>
            </a:r>
          </a:p>
        </p:txBody>
      </p:sp>
    </p:spTree>
    <p:extLst>
      <p:ext uri="{BB962C8B-B14F-4D97-AF65-F5344CB8AC3E}">
        <p14:creationId xmlns:p14="http://schemas.microsoft.com/office/powerpoint/2010/main" val="27695729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FDF5C7-6736-4775-0125-3E9A842E608D}"/>
              </a:ext>
            </a:extLst>
          </p:cNvPr>
          <p:cNvSpPr txBox="1"/>
          <p:nvPr/>
        </p:nvSpPr>
        <p:spPr>
          <a:xfrm>
            <a:off x="782198" y="815248"/>
            <a:ext cx="102236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BOUNDARIES ON PHYSICAL AFFECTION</a:t>
            </a:r>
          </a:p>
          <a:p>
            <a:pPr algn="ctr"/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Questions: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boundary of physical affection when one is dating? </a:t>
            </a:r>
          </a:p>
          <a:p>
            <a:pPr marL="514350" indent="-514350">
              <a:buAutoNum type="alphaUcPeriod"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boundary when one is going steady?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3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do when a person wants to be more physically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intimate than you want to go or violates your conscience?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 What does the Bible say about inappropriate conduct?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5210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D8AF7C6-680D-5ED5-6173-62896B9D7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27" y="-154236"/>
            <a:ext cx="51101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77578E-2BE2-783D-EA99-92D0C8FC74DC}"/>
              </a:ext>
            </a:extLst>
          </p:cNvPr>
          <p:cNvSpPr txBox="1"/>
          <p:nvPr/>
        </p:nvSpPr>
        <p:spPr>
          <a:xfrm>
            <a:off x="6444866" y="947451"/>
            <a:ext cx="43957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Question: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much Physical Intimacy is PERMISSIBLE or NOT PERMISSIBLE when you are dating someone? 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we guided by God’s Word or guided by our feelings at the moment?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4C999-A439-CC50-D01D-B0EECA299944}"/>
              </a:ext>
            </a:extLst>
          </p:cNvPr>
          <p:cNvSpPr txBox="1"/>
          <p:nvPr/>
        </p:nvSpPr>
        <p:spPr>
          <a:xfrm>
            <a:off x="473725" y="771181"/>
            <a:ext cx="114134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BIG QUESTIONS: </a:t>
            </a:r>
          </a:p>
          <a:p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What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my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REASONS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being Single or d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esiring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</a:p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Marry? </a:t>
            </a:r>
          </a:p>
          <a:p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How do I know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she or he is the “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person for </a:t>
            </a:r>
          </a:p>
          <a:p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me?</a:t>
            </a:r>
          </a:p>
          <a:p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How do I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REACH/WIN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heart of a man or woman?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001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CD417B-3C13-2B3F-916E-5DCF28E4A3A2}"/>
              </a:ext>
            </a:extLst>
          </p:cNvPr>
          <p:cNvSpPr txBox="1"/>
          <p:nvPr/>
        </p:nvSpPr>
        <p:spPr>
          <a:xfrm>
            <a:off x="701457" y="576197"/>
            <a:ext cx="1035947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SUGGESTED BOUNDARY ON PHYSICAL CONTACT.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•  From Dating to Engagement,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physical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contact is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HOLDING HANDS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•  From Engagement to the Wedding Avow,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physical contact is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LIGHT KISSING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In seeking to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GLORIFY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God, one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HONORS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person and that person’s body.  If the relationship ends for whatever reasons, one has nothing to be embarrassed when seeing that person or sharing about one’s past dating relationships.  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271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9BF1EF-5C4E-7130-383D-E9F0B3ECA657}"/>
              </a:ext>
            </a:extLst>
          </p:cNvPr>
          <p:cNvSpPr txBox="1"/>
          <p:nvPr/>
        </p:nvSpPr>
        <p:spPr>
          <a:xfrm>
            <a:off x="793214" y="914400"/>
            <a:ext cx="10289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CONCLUSION: </a:t>
            </a:r>
          </a:p>
          <a:p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BEAUTY IS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ATTRACTION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FACTOR.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MATURITY IS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WEIGHING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FACTOR.</a:t>
            </a: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CHARACTER IS THE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DECIDING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FACTOR.</a:t>
            </a:r>
          </a:p>
        </p:txBody>
      </p:sp>
    </p:spTree>
    <p:extLst>
      <p:ext uri="{BB962C8B-B14F-4D97-AF65-F5344CB8AC3E}">
        <p14:creationId xmlns:p14="http://schemas.microsoft.com/office/powerpoint/2010/main" val="19029364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2F7FC6-B00A-F1CA-BAA7-C2832C3A4CB0}"/>
              </a:ext>
            </a:extLst>
          </p:cNvPr>
          <p:cNvSpPr txBox="1"/>
          <p:nvPr/>
        </p:nvSpPr>
        <p:spPr>
          <a:xfrm>
            <a:off x="814192" y="463463"/>
            <a:ext cx="10371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APPLICATION: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FIND A MAN OR WOMAN WHO TRULY LOVES GOD AND LOVE HIS/HER NEIGHBOR AS HIM/HERSELF, YOU HAVE DISCOVER A DIAMOND FOR YOUR LIFE.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PERSON WILL HAVE UNCONDITIONAL LOVE AND CARE FOR YOU, BEING FAITHFUL TO YOU ALL THE DAYS OF HIS/HER LIFE.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FOR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PERSON, NOT BEAUTY OR EVEN ONE’S FINANCIAL SECURITY FOR LIFE.</a:t>
            </a:r>
          </a:p>
        </p:txBody>
      </p:sp>
    </p:spTree>
    <p:extLst>
      <p:ext uri="{BB962C8B-B14F-4D97-AF65-F5344CB8AC3E}">
        <p14:creationId xmlns:p14="http://schemas.microsoft.com/office/powerpoint/2010/main" val="3304691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9BF1EF-5C4E-7130-383D-E9F0B3ECA657}"/>
              </a:ext>
            </a:extLst>
          </p:cNvPr>
          <p:cNvSpPr txBox="1"/>
          <p:nvPr/>
        </p:nvSpPr>
        <p:spPr>
          <a:xfrm>
            <a:off x="793214" y="561861"/>
            <a:ext cx="1028975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ACKNOWLEDGMENTS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 and Cons of Being Single by prosancon.com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Average Dating Range in the US by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State.Shane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Uniquely You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Emotional Cup by Pinterest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Amazing Qualities of a Godly Man@marriage.com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Pew Research Center 2019 </a:t>
            </a: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4C999-A439-CC50-D01D-B0EECA299944}"/>
              </a:ext>
            </a:extLst>
          </p:cNvPr>
          <p:cNvSpPr txBox="1"/>
          <p:nvPr/>
        </p:nvSpPr>
        <p:spPr>
          <a:xfrm>
            <a:off x="495758" y="506776"/>
            <a:ext cx="1141347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GUIDING PRINCIPLES IN THE FRIENDSHIP STAGE 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The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God for Man and Woman is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COMPANIONSHIP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INTIMACY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G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enesis 2:18, “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 </a:t>
            </a:r>
            <a:r>
              <a:rPr lang="en-US" sz="3200" b="1" i="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God said, “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not good for the man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alone. I will make a helper suitable for him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sz="2400" b="1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Proverbs 18:22, “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who finds a wife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finds what is good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and receives favor from the </a:t>
            </a:r>
            <a:r>
              <a:rPr lang="en-US" sz="3200" b="1" i="0" cap="sm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Lord.”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8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1B0235-5A72-0DF0-D180-CF04B1E8D0DA}"/>
              </a:ext>
            </a:extLst>
          </p:cNvPr>
          <p:cNvSpPr txBox="1"/>
          <p:nvPr/>
        </p:nvSpPr>
        <p:spPr>
          <a:xfrm>
            <a:off x="639896" y="398116"/>
            <a:ext cx="109122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3200" b="1" baseline="30000" dirty="0">
                <a:solidFill>
                  <a:srgbClr val="000000"/>
                </a:solidFill>
                <a:latin typeface="system-ui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made Man and Woman as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PHYSICALLY SEXUAL BEING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Corinthians 7, “But since sexual immorality is occurring,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man should have sexual relations with his own wife,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each woman with her own husband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I Corinthians 7,  “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36 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anyone is worried that he might not be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acting honorably toward the virgin he is engaged to,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if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passions are too strong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and he feels he ought to marry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should do as he wants.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not sinning. They should get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married.”</a:t>
            </a:r>
            <a:r>
              <a:rPr lang="en-US" sz="3200" b="1" baseline="30000" dirty="0">
                <a:solidFill>
                  <a:srgbClr val="000000"/>
                </a:solidFill>
                <a:latin typeface="system-u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668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1B0235-5A72-0DF0-D180-CF04B1E8D0DA}"/>
              </a:ext>
            </a:extLst>
          </p:cNvPr>
          <p:cNvSpPr txBox="1"/>
          <p:nvPr/>
        </p:nvSpPr>
        <p:spPr>
          <a:xfrm>
            <a:off x="688921" y="330823"/>
            <a:ext cx="108141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COMPLICATED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    </a:t>
            </a:r>
          </a:p>
          <a:p>
            <a:r>
              <a:rPr lang="en-US" sz="3200" b="1" dirty="0">
                <a:solidFill>
                  <a:srgbClr val="000000"/>
                </a:solidFill>
                <a:latin typeface="system-ui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I Cor. 7:32-34.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 unmarried man is concerned about the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Lord’s affairs—how he can please the Lord.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a married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 is concerned about the affairs of this world—how he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please his wife— 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his interests are divided.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unmarried woman or virgin is concerned about the Lord’s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affairs: Her aim is to be devoted to the Lord in both body 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spirit.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a married woman is concerned about the </a:t>
            </a:r>
          </a:p>
          <a:p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affairs of this world—how she can please her husband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r>
              <a:rPr lang="en-US" sz="3200" b="1" dirty="0">
                <a:solidFill>
                  <a:srgbClr val="000000"/>
                </a:solidFill>
                <a:latin typeface="system-ui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0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522C32-3F2F-21C2-EBB4-C4187FEB4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87" y="81280"/>
            <a:ext cx="475150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29F1DA-7D3B-E0D5-2809-5DE4052AFB1A}"/>
              </a:ext>
            </a:extLst>
          </p:cNvPr>
          <p:cNvSpPr txBox="1"/>
          <p:nvPr/>
        </p:nvSpPr>
        <p:spPr>
          <a:xfrm>
            <a:off x="5363646" y="691575"/>
            <a:ext cx="63711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SO IMPORTANT that the men/women are doing that they are IGNORING me! Is there something wrong with me or with them? 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 and Women are Self-Sufficient and Independent. What do you have to offer to me that ENHANCES my life and our life together?</a:t>
            </a:r>
          </a:p>
        </p:txBody>
      </p:sp>
    </p:spTree>
    <p:extLst>
      <p:ext uri="{BB962C8B-B14F-4D97-AF65-F5344CB8AC3E}">
        <p14:creationId xmlns:p14="http://schemas.microsoft.com/office/powerpoint/2010/main" val="3317753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7194</TotalTime>
  <Words>3380</Words>
  <Application>Microsoft Office PowerPoint</Application>
  <PresentationFormat>Widescreen</PresentationFormat>
  <Paragraphs>516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Lato</vt:lpstr>
      <vt:lpstr>system-ui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Kingston Tong</dc:creator>
  <cp:lastModifiedBy>Michael Tong</cp:lastModifiedBy>
  <cp:revision>2</cp:revision>
  <dcterms:created xsi:type="dcterms:W3CDTF">2023-02-25T19:03:31Z</dcterms:created>
  <dcterms:modified xsi:type="dcterms:W3CDTF">2023-03-23T18:52:41Z</dcterms:modified>
</cp:coreProperties>
</file>