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65" r:id="rId2"/>
    <p:sldId id="295" r:id="rId3"/>
    <p:sldId id="296" r:id="rId4"/>
    <p:sldId id="297" r:id="rId5"/>
    <p:sldId id="279" r:id="rId6"/>
    <p:sldId id="283" r:id="rId7"/>
    <p:sldId id="282" r:id="rId8"/>
    <p:sldId id="281" r:id="rId9"/>
    <p:sldId id="298" r:id="rId10"/>
    <p:sldId id="277" r:id="rId11"/>
    <p:sldId id="285" r:id="rId12"/>
    <p:sldId id="299" r:id="rId13"/>
    <p:sldId id="286" r:id="rId14"/>
    <p:sldId id="300" r:id="rId15"/>
    <p:sldId id="301" r:id="rId16"/>
    <p:sldId id="289" r:id="rId17"/>
    <p:sldId id="284" r:id="rId18"/>
    <p:sldId id="302" r:id="rId19"/>
    <p:sldId id="288" r:id="rId20"/>
    <p:sldId id="303" r:id="rId21"/>
    <p:sldId id="304" r:id="rId22"/>
    <p:sldId id="287" r:id="rId23"/>
    <p:sldId id="292" r:id="rId24"/>
    <p:sldId id="305" r:id="rId25"/>
    <p:sldId id="290" r:id="rId26"/>
    <p:sldId id="291" r:id="rId27"/>
    <p:sldId id="293" r:id="rId28"/>
    <p:sldId id="29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8"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415728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1335462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11071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969137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40861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141785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1867953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31396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3694312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0CAA1-CA05-4310-9E88-2268829B7F41}" type="datetimeFigureOut">
              <a:rPr lang="en-US" smtClean="0"/>
              <a:t>04/17/2023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3753533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60CAA1-CA05-4310-9E88-2268829B7F41}" type="datetimeFigureOut">
              <a:rPr lang="en-US" smtClean="0"/>
              <a:t>04/17/2023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409088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60CAA1-CA05-4310-9E88-2268829B7F41}" type="datetimeFigureOut">
              <a:rPr lang="en-US" smtClean="0"/>
              <a:t>04/17/2023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4018539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60CAA1-CA05-4310-9E88-2268829B7F41}" type="datetimeFigureOut">
              <a:rPr lang="en-US" smtClean="0"/>
              <a:t>04/17/2023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3015947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0CAA1-CA05-4310-9E88-2268829B7F41}" type="datetimeFigureOut">
              <a:rPr lang="en-US" smtClean="0"/>
              <a:t>04/17/2023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4115921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0CAA1-CA05-4310-9E88-2268829B7F41}" type="datetimeFigureOut">
              <a:rPr lang="en-US" smtClean="0"/>
              <a:t>04/17/2023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B6539-D4EA-438E-A12E-D6F3DB75C957}" type="slidenum">
              <a:rPr lang="en-US" smtClean="0"/>
              <a:t>‹#›</a:t>
            </a:fld>
            <a:endParaRPr lang="en-US"/>
          </a:p>
        </p:txBody>
      </p:sp>
    </p:spTree>
    <p:extLst>
      <p:ext uri="{BB962C8B-B14F-4D97-AF65-F5344CB8AC3E}">
        <p14:creationId xmlns:p14="http://schemas.microsoft.com/office/powerpoint/2010/main" val="3214719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B6539-D4EA-438E-A12E-D6F3DB75C957}" type="slidenum">
              <a:rPr lang="en-US" smtClean="0"/>
              <a:t>‹#›</a:t>
            </a:fld>
            <a:endParaRPr lang="en-US"/>
          </a:p>
        </p:txBody>
      </p:sp>
      <p:sp>
        <p:nvSpPr>
          <p:cNvPr id="5" name="Date Placeholder 4"/>
          <p:cNvSpPr>
            <a:spLocks noGrp="1"/>
          </p:cNvSpPr>
          <p:nvPr>
            <p:ph type="dt" sz="half" idx="10"/>
          </p:nvPr>
        </p:nvSpPr>
        <p:spPr/>
        <p:txBody>
          <a:bodyPr/>
          <a:lstStyle/>
          <a:p>
            <a:fld id="{B160CAA1-CA05-4310-9E88-2268829B7F41}" type="datetimeFigureOut">
              <a:rPr lang="en-US" smtClean="0"/>
              <a:t>04/17/2023</a:t>
            </a:fld>
            <a:endParaRPr lang="en-US"/>
          </a:p>
        </p:txBody>
      </p:sp>
    </p:spTree>
    <p:extLst>
      <p:ext uri="{BB962C8B-B14F-4D97-AF65-F5344CB8AC3E}">
        <p14:creationId xmlns:p14="http://schemas.microsoft.com/office/powerpoint/2010/main" val="1646247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60CAA1-CA05-4310-9E88-2268829B7F41}" type="datetimeFigureOut">
              <a:rPr lang="en-US" smtClean="0"/>
              <a:t>04/17/2023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39B6539-D4EA-438E-A12E-D6F3DB75C957}" type="slidenum">
              <a:rPr lang="en-US" smtClean="0"/>
              <a:t>‹#›</a:t>
            </a:fld>
            <a:endParaRPr lang="en-US"/>
          </a:p>
        </p:txBody>
      </p:sp>
    </p:spTree>
    <p:extLst>
      <p:ext uri="{BB962C8B-B14F-4D97-AF65-F5344CB8AC3E}">
        <p14:creationId xmlns:p14="http://schemas.microsoft.com/office/powerpoint/2010/main" val="693398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546247-96B4-5063-9680-085CA0D7D3D1}"/>
              </a:ext>
            </a:extLst>
          </p:cNvPr>
          <p:cNvSpPr txBox="1"/>
          <p:nvPr/>
        </p:nvSpPr>
        <p:spPr>
          <a:xfrm>
            <a:off x="1531344" y="1564396"/>
            <a:ext cx="8163499" cy="2800767"/>
          </a:xfrm>
          <a:prstGeom prst="rect">
            <a:avLst/>
          </a:prstGeom>
          <a:noFill/>
        </p:spPr>
        <p:txBody>
          <a:bodyPr wrap="square" rtlCol="0">
            <a:spAutoFit/>
          </a:bodyPr>
          <a:lstStyle/>
          <a:p>
            <a:r>
              <a:rPr lang="en-US" sz="4400" b="1" dirty="0">
                <a:latin typeface="Calibri" panose="020F0502020204030204" pitchFamily="34" charset="0"/>
                <a:ea typeface="Calibri" panose="020F0502020204030204" pitchFamily="34" charset="0"/>
                <a:cs typeface="Calibri" panose="020F0502020204030204" pitchFamily="34" charset="0"/>
              </a:rPr>
              <a:t>LESSON TITLE: </a:t>
            </a:r>
          </a:p>
          <a:p>
            <a:endParaRPr lang="en-US" sz="4400" b="1" dirty="0">
              <a:latin typeface="Calibri" panose="020F0502020204030204" pitchFamily="34" charset="0"/>
              <a:ea typeface="Calibri" panose="020F0502020204030204" pitchFamily="34" charset="0"/>
              <a:cs typeface="Calibri" panose="020F0502020204030204" pitchFamily="34" charset="0"/>
            </a:endParaRPr>
          </a:p>
          <a:p>
            <a:pPr algn="ctr"/>
            <a:r>
              <a:rPr lang="en-US" sz="4400" b="1" dirty="0">
                <a:latin typeface="Calibri" panose="020F0502020204030204" pitchFamily="34" charset="0"/>
                <a:ea typeface="Calibri" panose="020F0502020204030204" pitchFamily="34" charset="0"/>
                <a:cs typeface="Calibri" panose="020F0502020204030204" pitchFamily="34" charset="0"/>
              </a:rPr>
              <a:t>THE PASCHAL LAMB</a:t>
            </a:r>
          </a:p>
          <a:p>
            <a:pPr algn="ct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9102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50F3B4-1311-4772-59EC-FA77F26213D5}"/>
              </a:ext>
            </a:extLst>
          </p:cNvPr>
          <p:cNvSpPr txBox="1"/>
          <p:nvPr/>
        </p:nvSpPr>
        <p:spPr>
          <a:xfrm>
            <a:off x="526113" y="672029"/>
            <a:ext cx="10578889" cy="4893647"/>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THE PASSOVER LAMB AND JESUS</a:t>
            </a:r>
          </a:p>
          <a:p>
            <a:pPr algn="ct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THE PARALLELISM 1:</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JESUS</a:t>
            </a:r>
            <a:r>
              <a:rPr lang="en-US" sz="2800" b="1" dirty="0">
                <a:solidFill>
                  <a:srgbClr val="FF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was </a:t>
            </a:r>
            <a:r>
              <a:rPr lang="en-US" sz="2800" b="1" dirty="0">
                <a:solidFill>
                  <a:srgbClr val="FF0000"/>
                </a:solidFill>
                <a:latin typeface="Arial" panose="020B0604020202020204" pitchFamily="34" charset="0"/>
                <a:cs typeface="Arial" panose="020B0604020202020204" pitchFamily="34" charset="0"/>
              </a:rPr>
              <a:t>CHOSEN </a:t>
            </a:r>
            <a:r>
              <a:rPr lang="en-US" sz="2800" b="1" dirty="0">
                <a:latin typeface="Arial" panose="020B0604020202020204" pitchFamily="34" charset="0"/>
                <a:cs typeface="Arial" panose="020B0604020202020204" pitchFamily="34" charset="0"/>
              </a:rPr>
              <a:t>by the people.</a:t>
            </a:r>
          </a:p>
          <a:p>
            <a:r>
              <a:rPr lang="en-US" sz="2800" b="1" dirty="0">
                <a:latin typeface="Arial" panose="020B0604020202020204" pitchFamily="34" charset="0"/>
                <a:cs typeface="Arial" panose="020B0604020202020204" pitchFamily="34" charset="0"/>
              </a:rPr>
              <a:t>    Jesus entered into Jerusalem on the </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10th DAY </a:t>
            </a:r>
            <a:r>
              <a:rPr lang="en-US" sz="2800" b="1" dirty="0">
                <a:latin typeface="Arial" panose="020B0604020202020204" pitchFamily="34" charset="0"/>
                <a:cs typeface="Arial" panose="020B0604020202020204" pitchFamily="34" charset="0"/>
              </a:rPr>
              <a:t>of Nissan (Matt. 21:1-11).</a:t>
            </a:r>
          </a:p>
          <a:p>
            <a:r>
              <a:rPr lang="en-US" sz="2800" b="1" dirty="0">
                <a:latin typeface="Arial" panose="020B0604020202020204" pitchFamily="34" charset="0"/>
                <a:cs typeface="Arial" panose="020B0604020202020204" pitchFamily="34" charset="0"/>
              </a:rPr>
              <a:t> </a:t>
            </a:r>
          </a:p>
          <a:p>
            <a:r>
              <a:rPr lang="en-US" sz="2800" b="1" dirty="0">
                <a:latin typeface="Arial" panose="020B0604020202020204" pitchFamily="34" charset="0"/>
                <a:cs typeface="Arial" panose="020B0604020202020204" pitchFamily="34" charset="0"/>
              </a:rPr>
              <a:t>    They </a:t>
            </a:r>
            <a:r>
              <a:rPr lang="en-US" sz="2800" b="1" dirty="0">
                <a:solidFill>
                  <a:srgbClr val="FF0000"/>
                </a:solidFill>
                <a:latin typeface="Arial" panose="020B0604020202020204" pitchFamily="34" charset="0"/>
                <a:cs typeface="Arial" panose="020B0604020202020204" pitchFamily="34" charset="0"/>
              </a:rPr>
              <a:t>HAILED</a:t>
            </a:r>
            <a:r>
              <a:rPr lang="en-US" sz="2800" b="1" dirty="0">
                <a:latin typeface="Arial" panose="020B0604020202020204" pitchFamily="34" charset="0"/>
                <a:cs typeface="Arial" panose="020B0604020202020204" pitchFamily="34" charset="0"/>
              </a:rPr>
              <a:t> him as the Messiah</a:t>
            </a:r>
          </a:p>
          <a:p>
            <a:r>
              <a:rPr lang="en-US" sz="2800" b="1" dirty="0">
                <a:latin typeface="Arial" panose="020B0604020202020204" pitchFamily="34" charset="0"/>
                <a:cs typeface="Arial" panose="020B0604020202020204" pitchFamily="34" charset="0"/>
              </a:rPr>
              <a:t>    on the Sabbath before the Passover,</a:t>
            </a:r>
          </a:p>
          <a:p>
            <a:r>
              <a:rPr lang="en-US" sz="2800" b="1" dirty="0">
                <a:latin typeface="Arial" panose="020B0604020202020204" pitchFamily="34" charset="0"/>
                <a:cs typeface="Arial" panose="020B0604020202020204" pitchFamily="34" charset="0"/>
              </a:rPr>
              <a:t>    not realizing that He would become their Paschal Lamb. </a:t>
            </a:r>
          </a:p>
        </p:txBody>
      </p:sp>
      <p:pic>
        <p:nvPicPr>
          <p:cNvPr id="1026" name="Picture 2" descr="Image result for Jesus On Donkey Riding into Jerusalem">
            <a:extLst>
              <a:ext uri="{FF2B5EF4-FFF2-40B4-BE49-F238E27FC236}">
                <a16:creationId xmlns:a16="http://schemas.microsoft.com/office/drawing/2014/main" id="{2F771359-A5A8-C80C-B4A8-1A0FCACD8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081" y="2312467"/>
            <a:ext cx="4605147" cy="254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278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6DFEC5-1BC1-4228-365D-53A354A0CD4F}"/>
              </a:ext>
            </a:extLst>
          </p:cNvPr>
          <p:cNvSpPr txBox="1"/>
          <p:nvPr/>
        </p:nvSpPr>
        <p:spPr>
          <a:xfrm>
            <a:off x="934464" y="627739"/>
            <a:ext cx="5776511" cy="483209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2.  The LAMB must be a </a:t>
            </a:r>
            <a:r>
              <a:rPr lang="en-US" sz="2800" b="1" dirty="0">
                <a:solidFill>
                  <a:srgbClr val="FF0000"/>
                </a:solidFill>
                <a:latin typeface="Arial" panose="020B0604020202020204" pitchFamily="34" charset="0"/>
                <a:cs typeface="Arial" panose="020B0604020202020204" pitchFamily="34" charset="0"/>
              </a:rPr>
              <a:t>MALE</a:t>
            </a:r>
            <a:r>
              <a:rPr lang="en-US" sz="2800" b="1" dirty="0">
                <a:latin typeface="Arial" panose="020B0604020202020204" pitchFamily="34" charset="0"/>
                <a:cs typeface="Arial" panose="020B0604020202020204" pitchFamily="34" charset="0"/>
              </a:rPr>
              <a:t>,</a:t>
            </a:r>
          </a:p>
          <a:p>
            <a:r>
              <a:rPr lang="en-US" sz="2800" b="1" dirty="0">
                <a:solidFill>
                  <a:srgbClr val="FF0000"/>
                </a:solidFill>
                <a:latin typeface="Arial" panose="020B0604020202020204" pitchFamily="34" charset="0"/>
                <a:cs typeface="Arial" panose="020B0604020202020204" pitchFamily="34" charset="0"/>
              </a:rPr>
              <a:t>      ONE YEAR OLD</a:t>
            </a:r>
            <a:r>
              <a:rPr lang="en-US" sz="2800" b="1" dirty="0">
                <a:latin typeface="Arial" panose="020B0604020202020204" pitchFamily="34" charset="0"/>
                <a:cs typeface="Arial" panose="020B0604020202020204" pitchFamily="34" charset="0"/>
              </a:rPr>
              <a:t>, and </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WITHOUT BLEMISH </a:t>
            </a:r>
            <a:r>
              <a:rPr lang="en-US" sz="2800" b="1" dirty="0">
                <a:latin typeface="Arial" panose="020B0604020202020204" pitchFamily="34" charset="0"/>
                <a:cs typeface="Arial" panose="020B0604020202020204" pitchFamily="34" charset="0"/>
              </a:rPr>
              <a:t>(vs. 5).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The head of the family was to    </a:t>
            </a:r>
          </a:p>
          <a:p>
            <a:r>
              <a:rPr lang="en-US" sz="2800" b="1" dirty="0">
                <a:latin typeface="Arial" panose="020B0604020202020204" pitchFamily="34" charset="0"/>
                <a:cs typeface="Arial" panose="020B0604020202020204" pitchFamily="34" charset="0"/>
              </a:rPr>
              <a:t>     select one lamb, the best </a:t>
            </a:r>
          </a:p>
          <a:p>
            <a:r>
              <a:rPr lang="en-US" sz="2800" b="1" dirty="0">
                <a:latin typeface="Arial" panose="020B0604020202020204" pitchFamily="34" charset="0"/>
                <a:cs typeface="Arial" panose="020B0604020202020204" pitchFamily="34" charset="0"/>
              </a:rPr>
              <a:t>     lamb to be sacrificed.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The lamb was to be carefully </a:t>
            </a:r>
          </a:p>
          <a:p>
            <a:r>
              <a:rPr lang="en-US" sz="2800" b="1" dirty="0">
                <a:latin typeface="Arial" panose="020B0604020202020204" pitchFamily="34" charset="0"/>
                <a:cs typeface="Arial" panose="020B0604020202020204" pitchFamily="34" charset="0"/>
              </a:rPr>
              <a:t>     looked over so as to be </a:t>
            </a:r>
          </a:p>
          <a:p>
            <a:r>
              <a:rPr lang="en-US" sz="2800" b="1" dirty="0">
                <a:latin typeface="Arial" panose="020B0604020202020204" pitchFamily="34" charset="0"/>
                <a:cs typeface="Arial" panose="020B0604020202020204" pitchFamily="34" charset="0"/>
              </a:rPr>
              <a:t>     without any defect at all.              </a:t>
            </a:r>
          </a:p>
        </p:txBody>
      </p:sp>
      <p:pic>
        <p:nvPicPr>
          <p:cNvPr id="3" name="Picture 4" descr="March Madness, 33 A.D. | chappelltemple">
            <a:extLst>
              <a:ext uri="{FF2B5EF4-FFF2-40B4-BE49-F238E27FC236}">
                <a16:creationId xmlns:a16="http://schemas.microsoft.com/office/drawing/2014/main" id="{4A0C802C-8118-326D-1565-6A0604507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018" y="2003344"/>
            <a:ext cx="4561904" cy="237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375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6DFEC5-1BC1-4228-365D-53A354A0CD4F}"/>
              </a:ext>
            </a:extLst>
          </p:cNvPr>
          <p:cNvSpPr txBox="1"/>
          <p:nvPr/>
        </p:nvSpPr>
        <p:spPr>
          <a:xfrm>
            <a:off x="222031" y="1159203"/>
            <a:ext cx="7651309" cy="440120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PARALLELISM 2:</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JESUS was at the </a:t>
            </a:r>
            <a:r>
              <a:rPr lang="en-US" sz="2800" b="1" dirty="0">
                <a:solidFill>
                  <a:srgbClr val="FF0000"/>
                </a:solidFill>
                <a:latin typeface="Arial" panose="020B0604020202020204" pitchFamily="34" charset="0"/>
                <a:cs typeface="Arial" panose="020B0604020202020204" pitchFamily="34" charset="0"/>
              </a:rPr>
              <a:t>PRIME</a:t>
            </a:r>
          </a:p>
          <a:p>
            <a:r>
              <a:rPr lang="en-US" sz="2800" b="1" dirty="0">
                <a:latin typeface="Arial" panose="020B0604020202020204" pitchFamily="34" charset="0"/>
                <a:cs typeface="Arial" panose="020B0604020202020204" pitchFamily="34" charset="0"/>
              </a:rPr>
              <a:t>      of his life. He was found to</a:t>
            </a:r>
          </a:p>
          <a:p>
            <a:r>
              <a:rPr lang="en-US" sz="2800" b="1" dirty="0">
                <a:latin typeface="Arial" panose="020B0604020202020204" pitchFamily="34" charset="0"/>
                <a:cs typeface="Arial" panose="020B0604020202020204" pitchFamily="34" charset="0"/>
              </a:rPr>
              <a:t>      be </a:t>
            </a:r>
            <a:r>
              <a:rPr lang="en-US" sz="2800" b="1" dirty="0">
                <a:solidFill>
                  <a:srgbClr val="FF0000"/>
                </a:solidFill>
                <a:latin typeface="Arial" panose="020B0604020202020204" pitchFamily="34" charset="0"/>
                <a:cs typeface="Arial" panose="020B0604020202020204" pitchFamily="34" charset="0"/>
              </a:rPr>
              <a:t>WITHOUT BLEMISH</a:t>
            </a:r>
            <a:r>
              <a:rPr lang="en-US" sz="2800" b="1" dirty="0">
                <a:latin typeface="Arial" panose="020B0604020202020204" pitchFamily="34" charset="0"/>
                <a:cs typeface="Arial" panose="020B0604020202020204" pitchFamily="34" charset="0"/>
              </a:rPr>
              <a:t>.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The Jewish leaders questioned</a:t>
            </a:r>
          </a:p>
          <a:p>
            <a:r>
              <a:rPr lang="en-US" sz="2800" b="1" dirty="0">
                <a:latin typeface="Arial" panose="020B0604020202020204" pitchFamily="34" charset="0"/>
                <a:cs typeface="Arial" panose="020B0604020202020204" pitchFamily="34" charset="0"/>
              </a:rPr>
              <a:t>      Jesus and </a:t>
            </a:r>
            <a:r>
              <a:rPr lang="en-US" sz="2800" b="1" dirty="0">
                <a:solidFill>
                  <a:srgbClr val="FF0000"/>
                </a:solidFill>
                <a:latin typeface="Arial" panose="020B0604020202020204" pitchFamily="34" charset="0"/>
                <a:cs typeface="Arial" panose="020B0604020202020204" pitchFamily="34" charset="0"/>
              </a:rPr>
              <a:t>COULDN’T FIND</a:t>
            </a:r>
          </a:p>
          <a:p>
            <a:r>
              <a:rPr lang="en-US" sz="2800" b="1" dirty="0">
                <a:latin typeface="Arial" panose="020B0604020202020204" pitchFamily="34" charset="0"/>
                <a:cs typeface="Arial" panose="020B0604020202020204" pitchFamily="34" charset="0"/>
              </a:rPr>
              <a:t>      any </a:t>
            </a:r>
            <a:r>
              <a:rPr lang="en-US" sz="2800" b="1" dirty="0">
                <a:solidFill>
                  <a:srgbClr val="FF0000"/>
                </a:solidFill>
                <a:latin typeface="Arial" panose="020B0604020202020204" pitchFamily="34" charset="0"/>
                <a:cs typeface="Arial" panose="020B0604020202020204" pitchFamily="34" charset="0"/>
              </a:rPr>
              <a:t>FAULT</a:t>
            </a:r>
            <a:r>
              <a:rPr lang="en-US" sz="2800" b="1" dirty="0">
                <a:latin typeface="Arial" panose="020B0604020202020204" pitchFamily="34" charset="0"/>
                <a:cs typeface="Arial" panose="020B0604020202020204" pitchFamily="34" charset="0"/>
              </a:rPr>
              <a:t> with Him (Matt. </a:t>
            </a:r>
          </a:p>
          <a:p>
            <a:r>
              <a:rPr lang="en-US" sz="2800" b="1" dirty="0">
                <a:latin typeface="Arial" panose="020B0604020202020204" pitchFamily="34" charset="0"/>
                <a:cs typeface="Arial" panose="020B0604020202020204" pitchFamily="34" charset="0"/>
              </a:rPr>
              <a:t>      22:15-45). He was </a:t>
            </a:r>
            <a:r>
              <a:rPr lang="en-US" sz="2800" b="1" dirty="0">
                <a:solidFill>
                  <a:srgbClr val="FF0000"/>
                </a:solidFill>
                <a:latin typeface="Arial" panose="020B0604020202020204" pitchFamily="34" charset="0"/>
                <a:cs typeface="Arial" panose="020B0604020202020204" pitchFamily="34" charset="0"/>
              </a:rPr>
              <a:t>WITHOUT BLEMISH</a:t>
            </a:r>
            <a:r>
              <a:rPr lang="en-US" sz="2800" b="1" dirty="0">
                <a:latin typeface="Arial" panose="020B0604020202020204" pitchFamily="34" charset="0"/>
                <a:cs typeface="Arial" panose="020B0604020202020204" pitchFamily="34" charset="0"/>
              </a:rPr>
              <a:t>. </a:t>
            </a:r>
          </a:p>
        </p:txBody>
      </p:sp>
      <p:pic>
        <p:nvPicPr>
          <p:cNvPr id="5124" name="Picture 4" descr="Christ and the Chief Priests">
            <a:extLst>
              <a:ext uri="{FF2B5EF4-FFF2-40B4-BE49-F238E27FC236}">
                <a16:creationId xmlns:a16="http://schemas.microsoft.com/office/drawing/2014/main" id="{97BA2A31-9449-1A45-8DD2-1CC7FEA62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390" y="1753133"/>
            <a:ext cx="5527040" cy="3001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32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7D285F-9042-D973-91AC-F2866E285E9E}"/>
              </a:ext>
            </a:extLst>
          </p:cNvPr>
          <p:cNvSpPr txBox="1"/>
          <p:nvPr/>
        </p:nvSpPr>
        <p:spPr>
          <a:xfrm>
            <a:off x="422312" y="638257"/>
            <a:ext cx="5673687" cy="526297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3.  The </a:t>
            </a:r>
            <a:r>
              <a:rPr lang="en-US" sz="2800" b="1" dirty="0">
                <a:solidFill>
                  <a:srgbClr val="FF0000"/>
                </a:solidFill>
                <a:latin typeface="Arial" panose="020B0604020202020204" pitchFamily="34" charset="0"/>
                <a:cs typeface="Arial" panose="020B0604020202020204" pitchFamily="34" charset="0"/>
              </a:rPr>
              <a:t>REMOVAL</a:t>
            </a:r>
            <a:r>
              <a:rPr lang="en-US" sz="2800" b="1" dirty="0">
                <a:latin typeface="Arial" panose="020B0604020202020204" pitchFamily="34" charset="0"/>
                <a:cs typeface="Arial" panose="020B0604020202020204" pitchFamily="34" charset="0"/>
              </a:rPr>
              <a:t> of </a:t>
            </a:r>
            <a:r>
              <a:rPr lang="en-US" sz="2800" b="1" dirty="0">
                <a:solidFill>
                  <a:srgbClr val="FF0000"/>
                </a:solidFill>
                <a:latin typeface="Arial" panose="020B0604020202020204" pitchFamily="34" charset="0"/>
                <a:cs typeface="Arial" panose="020B0604020202020204" pitchFamily="34" charset="0"/>
              </a:rPr>
              <a:t>LEAVEN</a:t>
            </a:r>
            <a:r>
              <a:rPr lang="en-US" sz="2800" b="1" dirty="0">
                <a:latin typeface="Arial" panose="020B0604020202020204" pitchFamily="34" charset="0"/>
                <a:cs typeface="Arial" panose="020B0604020202020204" pitchFamily="34" charset="0"/>
              </a:rPr>
              <a:t> </a:t>
            </a:r>
          </a:p>
          <a:p>
            <a:r>
              <a:rPr lang="en-US" sz="2800" b="1" dirty="0">
                <a:latin typeface="Arial" panose="020B0604020202020204" pitchFamily="34" charset="0"/>
                <a:cs typeface="Arial" panose="020B0604020202020204" pitchFamily="34" charset="0"/>
              </a:rPr>
              <a:t>      in the home (vs. 8).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Every Jewish home was to </a:t>
            </a:r>
          </a:p>
          <a:p>
            <a:r>
              <a:rPr lang="en-US" sz="2800" b="1" dirty="0">
                <a:latin typeface="Arial" panose="020B0604020202020204" pitchFamily="34" charset="0"/>
                <a:cs typeface="Arial" panose="020B0604020202020204" pitchFamily="34" charset="0"/>
              </a:rPr>
              <a:t>      remove all leaven from their </a:t>
            </a:r>
          </a:p>
          <a:p>
            <a:r>
              <a:rPr lang="en-US" sz="2800" b="1" dirty="0">
                <a:latin typeface="Arial" panose="020B0604020202020204" pitchFamily="34" charset="0"/>
                <a:cs typeface="Arial" panose="020B0604020202020204" pitchFamily="34" charset="0"/>
              </a:rPr>
              <a:t>      house.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Leaven causes the bread to</a:t>
            </a:r>
          </a:p>
          <a:p>
            <a:r>
              <a:rPr lang="en-US" sz="2800" b="1" dirty="0">
                <a:latin typeface="Arial" panose="020B0604020202020204" pitchFamily="34" charset="0"/>
                <a:cs typeface="Arial" panose="020B0604020202020204" pitchFamily="34" charset="0"/>
              </a:rPr>
              <a:t>      rise, equivalent to yeast. The </a:t>
            </a:r>
          </a:p>
          <a:p>
            <a:r>
              <a:rPr lang="en-US" sz="2800" b="1" dirty="0">
                <a:latin typeface="Arial" panose="020B0604020202020204" pitchFamily="34" charset="0"/>
                <a:cs typeface="Arial" panose="020B0604020202020204" pitchFamily="34" charset="0"/>
              </a:rPr>
              <a:t>      removal of leaven was to </a:t>
            </a:r>
          </a:p>
          <a:p>
            <a:r>
              <a:rPr lang="en-US" sz="2800" b="1" dirty="0">
                <a:latin typeface="Arial" panose="020B0604020202020204" pitchFamily="34" charset="0"/>
                <a:cs typeface="Arial" panose="020B0604020202020204" pitchFamily="34" charset="0"/>
              </a:rPr>
              <a:t>      symbolize the removal of </a:t>
            </a:r>
          </a:p>
          <a:p>
            <a:r>
              <a:rPr lang="en-US" sz="2800" b="1" dirty="0">
                <a:latin typeface="Arial" panose="020B0604020202020204" pitchFamily="34" charset="0"/>
                <a:cs typeface="Arial" panose="020B0604020202020204" pitchFamily="34" charset="0"/>
              </a:rPr>
              <a:t>      anything impure or sin.      </a:t>
            </a:r>
          </a:p>
        </p:txBody>
      </p:sp>
      <p:pic>
        <p:nvPicPr>
          <p:cNvPr id="2052" name="Picture 4" descr="Why Leave Out the Leavening? - Our Rabbi Jesus">
            <a:extLst>
              <a:ext uri="{FF2B5EF4-FFF2-40B4-BE49-F238E27FC236}">
                <a16:creationId xmlns:a16="http://schemas.microsoft.com/office/drawing/2014/main" id="{A40EBDC0-F8DB-8F2E-5804-D7F6D2D70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721" y="1050410"/>
            <a:ext cx="456247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23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7D285F-9042-D973-91AC-F2866E285E9E}"/>
              </a:ext>
            </a:extLst>
          </p:cNvPr>
          <p:cNvSpPr txBox="1"/>
          <p:nvPr/>
        </p:nvSpPr>
        <p:spPr>
          <a:xfrm>
            <a:off x="422312" y="638257"/>
            <a:ext cx="5673687" cy="526297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PARALLELISM 3:</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Jesus </a:t>
            </a:r>
            <a:r>
              <a:rPr lang="en-US" sz="2800" b="1" dirty="0">
                <a:solidFill>
                  <a:srgbClr val="FF0000"/>
                </a:solidFill>
                <a:latin typeface="Arial" panose="020B0604020202020204" pitchFamily="34" charset="0"/>
                <a:cs typeface="Arial" panose="020B0604020202020204" pitchFamily="34" charset="0"/>
              </a:rPr>
              <a:t>EXPOSES</a:t>
            </a:r>
            <a:r>
              <a:rPr lang="en-US" sz="2800" b="1" dirty="0">
                <a:latin typeface="Arial" panose="020B0604020202020204" pitchFamily="34" charset="0"/>
                <a:cs typeface="Arial" panose="020B0604020202020204" pitchFamily="34" charset="0"/>
              </a:rPr>
              <a:t> the</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 HYPROCISY </a:t>
            </a:r>
            <a:r>
              <a:rPr lang="en-US" sz="2800" b="1" dirty="0">
                <a:latin typeface="Arial" panose="020B0604020202020204" pitchFamily="34" charset="0"/>
                <a:cs typeface="Arial" panose="020B0604020202020204" pitchFamily="34" charset="0"/>
              </a:rPr>
              <a:t>of the </a:t>
            </a:r>
            <a:r>
              <a:rPr lang="en-US" sz="2800" b="1" dirty="0">
                <a:solidFill>
                  <a:srgbClr val="FF0000"/>
                </a:solidFill>
                <a:latin typeface="Arial" panose="020B0604020202020204" pitchFamily="34" charset="0"/>
                <a:cs typeface="Arial" panose="020B0604020202020204" pitchFamily="34" charset="0"/>
              </a:rPr>
              <a:t>JEWISH</a:t>
            </a:r>
          </a:p>
          <a:p>
            <a:r>
              <a:rPr lang="en-US" sz="2800" b="1" dirty="0">
                <a:solidFill>
                  <a:srgbClr val="FF0000"/>
                </a:solidFill>
                <a:latin typeface="Arial" panose="020B0604020202020204" pitchFamily="34" charset="0"/>
                <a:cs typeface="Arial" panose="020B0604020202020204" pitchFamily="34" charset="0"/>
              </a:rPr>
              <a:t>     LEADERS </a:t>
            </a:r>
            <a:r>
              <a:rPr lang="en-US" sz="2800" b="1" dirty="0">
                <a:latin typeface="Arial" panose="020B0604020202020204" pitchFamily="34" charset="0"/>
                <a:cs typeface="Arial" panose="020B0604020202020204" pitchFamily="34" charset="0"/>
              </a:rPr>
              <a:t>in the Temple of </a:t>
            </a:r>
          </a:p>
          <a:p>
            <a:r>
              <a:rPr lang="en-US" sz="2800" b="1" dirty="0">
                <a:latin typeface="Arial" panose="020B0604020202020204" pitchFamily="34" charset="0"/>
                <a:cs typeface="Arial" panose="020B0604020202020204" pitchFamily="34" charset="0"/>
              </a:rPr>
              <a:t>     God (Matt. 22:1-39).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The priests were to sweep </a:t>
            </a:r>
          </a:p>
          <a:p>
            <a:r>
              <a:rPr lang="en-US" sz="2800" b="1" dirty="0">
                <a:latin typeface="Arial" panose="020B0604020202020204" pitchFamily="34" charset="0"/>
                <a:cs typeface="Arial" panose="020B0604020202020204" pitchFamily="34" charset="0"/>
              </a:rPr>
              <a:t>     clean of any impurity in the </a:t>
            </a:r>
          </a:p>
          <a:p>
            <a:r>
              <a:rPr lang="en-US" sz="2800" b="1" dirty="0">
                <a:latin typeface="Arial" panose="020B0604020202020204" pitchFamily="34" charset="0"/>
                <a:cs typeface="Arial" panose="020B0604020202020204" pitchFamily="34" charset="0"/>
              </a:rPr>
              <a:t>     house of God. Jesus points</a:t>
            </a:r>
          </a:p>
          <a:p>
            <a:r>
              <a:rPr lang="en-US" sz="2800" b="1" dirty="0">
                <a:latin typeface="Arial" panose="020B0604020202020204" pitchFamily="34" charset="0"/>
                <a:cs typeface="Arial" panose="020B0604020202020204" pitchFamily="34" charset="0"/>
              </a:rPr>
              <a:t>     out the leaven in the house </a:t>
            </a:r>
          </a:p>
          <a:p>
            <a:r>
              <a:rPr lang="en-US" sz="2800" b="1" dirty="0">
                <a:latin typeface="Arial" panose="020B0604020202020204" pitchFamily="34" charset="0"/>
                <a:cs typeface="Arial" panose="020B0604020202020204" pitchFamily="34" charset="0"/>
              </a:rPr>
              <a:t>     of God.</a:t>
            </a:r>
          </a:p>
        </p:txBody>
      </p:sp>
      <p:pic>
        <p:nvPicPr>
          <p:cNvPr id="6146" name="Picture 2" descr="Woe to the Pharisees | If I Walked With Jesus">
            <a:extLst>
              <a:ext uri="{FF2B5EF4-FFF2-40B4-BE49-F238E27FC236}">
                <a16:creationId xmlns:a16="http://schemas.microsoft.com/office/drawing/2014/main" id="{C614B425-43A4-40AE-9E04-BFB22DEB6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523" y="3748735"/>
            <a:ext cx="5212080" cy="29352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Prophet Who Prepares - Community in Mission">
            <a:extLst>
              <a:ext uri="{FF2B5EF4-FFF2-40B4-BE49-F238E27FC236}">
                <a16:creationId xmlns:a16="http://schemas.microsoft.com/office/drawing/2014/main" id="{C8F5AD5F-8216-AE3B-DE0F-BC030DE0E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363" y="205435"/>
            <a:ext cx="47244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258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4167B3-E637-D2F3-1506-BD6A9AAF15BC}"/>
              </a:ext>
            </a:extLst>
          </p:cNvPr>
          <p:cNvSpPr txBox="1"/>
          <p:nvPr/>
        </p:nvSpPr>
        <p:spPr>
          <a:xfrm>
            <a:off x="568139" y="1115701"/>
            <a:ext cx="5321147" cy="526297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4.  A Passover </a:t>
            </a:r>
            <a:r>
              <a:rPr lang="en-US" sz="2800" b="1" dirty="0">
                <a:solidFill>
                  <a:srgbClr val="FF0000"/>
                </a:solidFill>
                <a:latin typeface="Arial" panose="020B0604020202020204" pitchFamily="34" charset="0"/>
                <a:cs typeface="Arial" panose="020B0604020202020204" pitchFamily="34" charset="0"/>
              </a:rPr>
              <a:t>MEAL</a:t>
            </a:r>
            <a:r>
              <a:rPr lang="en-US" sz="2800" b="1" dirty="0">
                <a:latin typeface="Arial" panose="020B0604020202020204" pitchFamily="34" charset="0"/>
                <a:cs typeface="Arial" panose="020B0604020202020204" pitchFamily="34" charset="0"/>
              </a:rPr>
              <a:t> was </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PREPARED</a:t>
            </a:r>
            <a:r>
              <a:rPr lang="en-US" sz="2800" b="1" dirty="0">
                <a:latin typeface="Arial" panose="020B0604020202020204" pitchFamily="34" charset="0"/>
                <a:cs typeface="Arial" panose="020B0604020202020204" pitchFamily="34" charset="0"/>
              </a:rPr>
              <a:t> and </a:t>
            </a:r>
            <a:r>
              <a:rPr lang="en-US" sz="2800" b="1" dirty="0">
                <a:solidFill>
                  <a:srgbClr val="FF0000"/>
                </a:solidFill>
                <a:latin typeface="Arial" panose="020B0604020202020204" pitchFamily="34" charset="0"/>
                <a:cs typeface="Arial" panose="020B0604020202020204" pitchFamily="34" charset="0"/>
              </a:rPr>
              <a:t>EATEN</a:t>
            </a:r>
            <a:r>
              <a:rPr lang="en-US" sz="2800" b="1" dirty="0">
                <a:latin typeface="Arial" panose="020B0604020202020204" pitchFamily="34" charset="0"/>
                <a:cs typeface="Arial" panose="020B0604020202020204" pitchFamily="34" charset="0"/>
              </a:rPr>
              <a:t> on </a:t>
            </a:r>
          </a:p>
          <a:p>
            <a:r>
              <a:rPr lang="en-US" sz="2800" b="1" dirty="0">
                <a:latin typeface="Arial" panose="020B0604020202020204" pitchFamily="34" charset="0"/>
                <a:cs typeface="Arial" panose="020B0604020202020204" pitchFamily="34" charset="0"/>
              </a:rPr>
              <a:t>     the </a:t>
            </a:r>
            <a:r>
              <a:rPr lang="en-US" sz="2800" b="1" dirty="0">
                <a:solidFill>
                  <a:srgbClr val="FF0000"/>
                </a:solidFill>
                <a:latin typeface="Arial" panose="020B0604020202020204" pitchFamily="34" charset="0"/>
                <a:cs typeface="Arial" panose="020B0604020202020204" pitchFamily="34" charset="0"/>
              </a:rPr>
              <a:t>14</a:t>
            </a:r>
            <a:r>
              <a:rPr lang="en-US" sz="2800" b="1" baseline="30000" dirty="0">
                <a:solidFill>
                  <a:srgbClr val="FF0000"/>
                </a:solidFill>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Day of Nissan </a:t>
            </a:r>
          </a:p>
          <a:p>
            <a:r>
              <a:rPr lang="en-US" sz="2800" b="1" dirty="0">
                <a:latin typeface="Arial" panose="020B0604020202020204" pitchFamily="34" charset="0"/>
                <a:cs typeface="Arial" panose="020B0604020202020204" pitchFamily="34" charset="0"/>
              </a:rPr>
              <a:t>     (vs. 8a).</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Every Jew was to celebrate</a:t>
            </a:r>
          </a:p>
          <a:p>
            <a:r>
              <a:rPr lang="en-US" sz="2800" b="1" dirty="0">
                <a:latin typeface="Arial" panose="020B0604020202020204" pitchFamily="34" charset="0"/>
                <a:cs typeface="Arial" panose="020B0604020202020204" pitchFamily="34" charset="0"/>
              </a:rPr>
              <a:t>     and remember the Day by </a:t>
            </a:r>
          </a:p>
          <a:p>
            <a:r>
              <a:rPr lang="en-US" sz="2800" b="1" dirty="0">
                <a:latin typeface="Arial" panose="020B0604020202020204" pitchFamily="34" charset="0"/>
                <a:cs typeface="Arial" panose="020B0604020202020204" pitchFamily="34" charset="0"/>
              </a:rPr>
              <a:t>     eating the same type of </a:t>
            </a:r>
          </a:p>
          <a:p>
            <a:r>
              <a:rPr lang="en-US" sz="2800" b="1" dirty="0">
                <a:latin typeface="Arial" panose="020B0604020202020204" pitchFamily="34" charset="0"/>
                <a:cs typeface="Arial" panose="020B0604020202020204" pitchFamily="34" charset="0"/>
              </a:rPr>
              <a:t>     food on the 14</a:t>
            </a:r>
            <a:r>
              <a:rPr lang="en-US" sz="2800" b="1" baseline="30000" dirty="0">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Day of </a:t>
            </a:r>
          </a:p>
          <a:p>
            <a:r>
              <a:rPr lang="en-US" sz="2800" b="1" dirty="0">
                <a:latin typeface="Arial" panose="020B0604020202020204" pitchFamily="34" charset="0"/>
                <a:cs typeface="Arial" panose="020B0604020202020204" pitchFamily="34" charset="0"/>
              </a:rPr>
              <a:t>     Nissan.</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a:t>
            </a:r>
          </a:p>
        </p:txBody>
      </p:sp>
      <p:pic>
        <p:nvPicPr>
          <p:cNvPr id="4098" name="Picture 2" descr="Holy Meal 2: First Passover (with voice) - YouTube">
            <a:extLst>
              <a:ext uri="{FF2B5EF4-FFF2-40B4-BE49-F238E27FC236}">
                <a16:creationId xmlns:a16="http://schemas.microsoft.com/office/drawing/2014/main" id="{979BA11A-23E7-576B-0ED2-C231D7774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704" y="1441368"/>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437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4167B3-E637-D2F3-1506-BD6A9AAF15BC}"/>
              </a:ext>
            </a:extLst>
          </p:cNvPr>
          <p:cNvSpPr txBox="1"/>
          <p:nvPr/>
        </p:nvSpPr>
        <p:spPr>
          <a:xfrm>
            <a:off x="651266" y="618049"/>
            <a:ext cx="5527861" cy="483209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PARALLELISM 4.</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Jesus </a:t>
            </a:r>
            <a:r>
              <a:rPr lang="en-US" sz="2800" b="1" dirty="0">
                <a:solidFill>
                  <a:srgbClr val="FF0000"/>
                </a:solidFill>
                <a:latin typeface="Arial" panose="020B0604020202020204" pitchFamily="34" charset="0"/>
                <a:cs typeface="Arial" panose="020B0604020202020204" pitchFamily="34" charset="0"/>
              </a:rPr>
              <a:t>started</a:t>
            </a:r>
            <a:r>
              <a:rPr lang="en-US" sz="2800" b="1" dirty="0">
                <a:latin typeface="Arial" panose="020B0604020202020204" pitchFamily="34" charset="0"/>
                <a:cs typeface="Arial" panose="020B0604020202020204" pitchFamily="34" charset="0"/>
              </a:rPr>
              <a:t> the Passover </a:t>
            </a:r>
          </a:p>
          <a:p>
            <a:r>
              <a:rPr lang="en-US" sz="2800" b="1" dirty="0">
                <a:latin typeface="Arial" panose="020B0604020202020204" pitchFamily="34" charset="0"/>
                <a:cs typeface="Arial" panose="020B0604020202020204" pitchFamily="34" charset="0"/>
              </a:rPr>
              <a:t>    Meal </a:t>
            </a:r>
            <a:r>
              <a:rPr lang="en-US" sz="2800" b="1" dirty="0">
                <a:solidFill>
                  <a:srgbClr val="FF0000"/>
                </a:solidFill>
                <a:latin typeface="Arial" panose="020B0604020202020204" pitchFamily="34" charset="0"/>
                <a:cs typeface="Arial" panose="020B0604020202020204" pitchFamily="34" charset="0"/>
              </a:rPr>
              <a:t>on Thursday evening </a:t>
            </a:r>
          </a:p>
          <a:p>
            <a:r>
              <a:rPr lang="en-US" sz="2800" b="1" dirty="0">
                <a:latin typeface="Arial" panose="020B0604020202020204" pitchFamily="34" charset="0"/>
                <a:cs typeface="Arial" panose="020B0604020202020204" pitchFamily="34" charset="0"/>
              </a:rPr>
              <a:t>    (the 13</a:t>
            </a:r>
            <a:r>
              <a:rPr lang="en-US" sz="2800" b="1" baseline="30000" dirty="0">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Day of Nissan) and </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completed it on the Friday </a:t>
            </a:r>
          </a:p>
          <a:p>
            <a:r>
              <a:rPr lang="en-US" sz="2800" b="1" dirty="0">
                <a:solidFill>
                  <a:srgbClr val="FF0000"/>
                </a:solidFill>
                <a:latin typeface="Arial" panose="020B0604020202020204" pitchFamily="34" charset="0"/>
                <a:cs typeface="Arial" panose="020B0604020202020204" pitchFamily="34" charset="0"/>
              </a:rPr>
              <a:t>    evening </a:t>
            </a:r>
            <a:r>
              <a:rPr lang="en-US" sz="2800" b="1" dirty="0">
                <a:latin typeface="Arial" panose="020B0604020202020204" pitchFamily="34" charset="0"/>
                <a:cs typeface="Arial" panose="020B0604020202020204" pitchFamily="34" charset="0"/>
              </a:rPr>
              <a:t>(14</a:t>
            </a:r>
            <a:r>
              <a:rPr lang="en-US" sz="2800" b="1" baseline="30000" dirty="0">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Day of Nissan).</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We must remember that at </a:t>
            </a:r>
          </a:p>
          <a:p>
            <a:r>
              <a:rPr lang="en-US" sz="2800" b="1" dirty="0">
                <a:latin typeface="Arial" panose="020B0604020202020204" pitchFamily="34" charset="0"/>
                <a:cs typeface="Arial" panose="020B0604020202020204" pitchFamily="34" charset="0"/>
              </a:rPr>
              <a:t>    sunset, the Jewish day </a:t>
            </a:r>
          </a:p>
          <a:p>
            <a:r>
              <a:rPr lang="en-US" sz="2800" b="1" dirty="0">
                <a:latin typeface="Arial" panose="020B0604020202020204" pitchFamily="34" charset="0"/>
                <a:cs typeface="Arial" panose="020B0604020202020204" pitchFamily="34" charset="0"/>
              </a:rPr>
              <a:t>    begins not at sunrise. </a:t>
            </a:r>
          </a:p>
        </p:txBody>
      </p:sp>
      <p:pic>
        <p:nvPicPr>
          <p:cNvPr id="2050" name="Picture 2" descr="Image result for jesus and the last supper">
            <a:extLst>
              <a:ext uri="{FF2B5EF4-FFF2-40B4-BE49-F238E27FC236}">
                <a16:creationId xmlns:a16="http://schemas.microsoft.com/office/drawing/2014/main" id="{674A5A66-EE30-2781-F4B5-83D644A27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556" y="1532251"/>
            <a:ext cx="5192078" cy="291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338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8DE8A1-9A68-7D3C-5659-0652D229F83E}"/>
              </a:ext>
            </a:extLst>
          </p:cNvPr>
          <p:cNvSpPr txBox="1"/>
          <p:nvPr/>
        </p:nvSpPr>
        <p:spPr>
          <a:xfrm>
            <a:off x="800942" y="1227080"/>
            <a:ext cx="5401937"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5.  The </a:t>
            </a:r>
            <a:r>
              <a:rPr lang="en-US" sz="2800" b="1" dirty="0">
                <a:solidFill>
                  <a:srgbClr val="FF0000"/>
                </a:solidFill>
                <a:latin typeface="Arial" panose="020B0604020202020204" pitchFamily="34" charset="0"/>
                <a:cs typeface="Arial" panose="020B0604020202020204" pitchFamily="34" charset="0"/>
              </a:rPr>
              <a:t>PASSOVER LAMB </a:t>
            </a:r>
            <a:r>
              <a:rPr lang="en-US" sz="2800" b="1" dirty="0">
                <a:latin typeface="Arial" panose="020B0604020202020204" pitchFamily="34" charset="0"/>
                <a:cs typeface="Arial" panose="020B0604020202020204" pitchFamily="34" charset="0"/>
              </a:rPr>
              <a:t>was </a:t>
            </a:r>
          </a:p>
          <a:p>
            <a:r>
              <a:rPr lang="en-US" sz="2800" b="1" dirty="0">
                <a:latin typeface="Arial" panose="020B0604020202020204" pitchFamily="34" charset="0"/>
                <a:cs typeface="Arial" panose="020B0604020202020204" pitchFamily="34" charset="0"/>
              </a:rPr>
              <a:t>      to be </a:t>
            </a:r>
            <a:r>
              <a:rPr lang="en-US" sz="2800" b="1" dirty="0">
                <a:solidFill>
                  <a:srgbClr val="FF0000"/>
                </a:solidFill>
                <a:latin typeface="Arial" panose="020B0604020202020204" pitchFamily="34" charset="0"/>
                <a:cs typeface="Arial" panose="020B0604020202020204" pitchFamily="34" charset="0"/>
              </a:rPr>
              <a:t>KILLED</a:t>
            </a:r>
            <a:r>
              <a:rPr lang="en-US" sz="2800" b="1" dirty="0">
                <a:latin typeface="Arial" panose="020B0604020202020204" pitchFamily="34" charset="0"/>
                <a:cs typeface="Arial" panose="020B0604020202020204" pitchFamily="34" charset="0"/>
              </a:rPr>
              <a:t> on the </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TWILIGHT</a:t>
            </a:r>
            <a:r>
              <a:rPr lang="en-US" sz="2800" b="1" dirty="0">
                <a:latin typeface="Arial" panose="020B0604020202020204" pitchFamily="34" charset="0"/>
                <a:cs typeface="Arial" panose="020B0604020202020204" pitchFamily="34" charset="0"/>
              </a:rPr>
              <a:t> of the </a:t>
            </a:r>
            <a:r>
              <a:rPr lang="en-US" sz="2800" b="1" dirty="0">
                <a:solidFill>
                  <a:srgbClr val="FF0000"/>
                </a:solidFill>
                <a:latin typeface="Arial" panose="020B0604020202020204" pitchFamily="34" charset="0"/>
                <a:cs typeface="Arial" panose="020B0604020202020204" pitchFamily="34" charset="0"/>
              </a:rPr>
              <a:t>14</a:t>
            </a:r>
            <a:r>
              <a:rPr lang="en-US" sz="2800" b="1" baseline="30000" dirty="0">
                <a:solidFill>
                  <a:srgbClr val="FF0000"/>
                </a:solidFill>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Day </a:t>
            </a:r>
          </a:p>
          <a:p>
            <a:r>
              <a:rPr lang="en-US" sz="2800" b="1" dirty="0">
                <a:latin typeface="Arial" panose="020B0604020202020204" pitchFamily="34" charset="0"/>
                <a:cs typeface="Arial" panose="020B0604020202020204" pitchFamily="34" charset="0"/>
              </a:rPr>
              <a:t>     of Nissan (vs. 6).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The head of the household</a:t>
            </a:r>
          </a:p>
          <a:p>
            <a:r>
              <a:rPr lang="en-US" sz="2800" b="1" dirty="0">
                <a:latin typeface="Arial" panose="020B0604020202020204" pitchFamily="34" charset="0"/>
                <a:cs typeface="Arial" panose="020B0604020202020204" pitchFamily="34" charset="0"/>
              </a:rPr>
              <a:t>     was the one responsible </a:t>
            </a:r>
          </a:p>
          <a:p>
            <a:r>
              <a:rPr lang="en-US" sz="2800" b="1" dirty="0">
                <a:latin typeface="Arial" panose="020B0604020202020204" pitchFamily="34" charset="0"/>
                <a:cs typeface="Arial" panose="020B0604020202020204" pitchFamily="34" charset="0"/>
              </a:rPr>
              <a:t>     for the slaying of the lamb.     </a:t>
            </a:r>
          </a:p>
        </p:txBody>
      </p:sp>
      <p:pic>
        <p:nvPicPr>
          <p:cNvPr id="5124" name="Picture 4" descr="Sheep killing hi-res stock photography and images - Alamy">
            <a:extLst>
              <a:ext uri="{FF2B5EF4-FFF2-40B4-BE49-F238E27FC236}">
                <a16:creationId xmlns:a16="http://schemas.microsoft.com/office/drawing/2014/main" id="{ECAB3B20-D641-78BF-4FD6-208B72063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363" y="1400360"/>
            <a:ext cx="3526536" cy="319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74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8DE8A1-9A68-7D3C-5659-0652D229F83E}"/>
              </a:ext>
            </a:extLst>
          </p:cNvPr>
          <p:cNvSpPr txBox="1"/>
          <p:nvPr/>
        </p:nvSpPr>
        <p:spPr>
          <a:xfrm>
            <a:off x="551559" y="823904"/>
            <a:ext cx="5845751" cy="483209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PARALLELISM 5:</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The Jewish leaders demanded </a:t>
            </a:r>
          </a:p>
          <a:p>
            <a:r>
              <a:rPr lang="en-US" sz="2800" b="1" dirty="0">
                <a:latin typeface="Arial" panose="020B0604020202020204" pitchFamily="34" charset="0"/>
                <a:cs typeface="Arial" panose="020B0604020202020204" pitchFamily="34" charset="0"/>
              </a:rPr>
              <a:t>     that Pilate crucify Jesus. </a:t>
            </a:r>
          </a:p>
          <a:p>
            <a:r>
              <a:rPr lang="en-US" sz="2800" b="1" dirty="0">
                <a:latin typeface="Arial" panose="020B0604020202020204" pitchFamily="34" charset="0"/>
                <a:cs typeface="Arial" panose="020B0604020202020204" pitchFamily="34" charset="0"/>
              </a:rPr>
              <a:t>     The Jews could have had </a:t>
            </a:r>
          </a:p>
          <a:p>
            <a:r>
              <a:rPr lang="en-US" sz="2800" b="1" dirty="0">
                <a:latin typeface="Arial" panose="020B0604020202020204" pitchFamily="34" charset="0"/>
                <a:cs typeface="Arial" panose="020B0604020202020204" pitchFamily="34" charset="0"/>
              </a:rPr>
              <a:t>     Jesus stoned, but they </a:t>
            </a:r>
          </a:p>
          <a:p>
            <a:r>
              <a:rPr lang="en-US" sz="2800" b="1" dirty="0">
                <a:latin typeface="Arial" panose="020B0604020202020204" pitchFamily="34" charset="0"/>
                <a:cs typeface="Arial" panose="020B0604020202020204" pitchFamily="34" charset="0"/>
              </a:rPr>
              <a:t>     wanted him to be crucified.</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Jesus </a:t>
            </a:r>
            <a:r>
              <a:rPr lang="en-US" sz="2800" b="1" dirty="0">
                <a:solidFill>
                  <a:srgbClr val="FF0000"/>
                </a:solidFill>
                <a:latin typeface="Arial" panose="020B0604020202020204" pitchFamily="34" charset="0"/>
                <a:cs typeface="Arial" panose="020B0604020202020204" pitchFamily="34" charset="0"/>
              </a:rPr>
              <a:t>DIED </a:t>
            </a:r>
            <a:r>
              <a:rPr lang="en-US" sz="2800" b="1" dirty="0">
                <a:latin typeface="Arial" panose="020B0604020202020204" pitchFamily="34" charset="0"/>
                <a:cs typeface="Arial" panose="020B0604020202020204" pitchFamily="34" charset="0"/>
              </a:rPr>
              <a:t>on the </a:t>
            </a:r>
            <a:r>
              <a:rPr lang="en-US" sz="2800" b="1" dirty="0">
                <a:solidFill>
                  <a:srgbClr val="FF0000"/>
                </a:solidFill>
                <a:latin typeface="Arial" panose="020B0604020202020204" pitchFamily="34" charset="0"/>
                <a:cs typeface="Arial" panose="020B0604020202020204" pitchFamily="34" charset="0"/>
              </a:rPr>
              <a:t>TWILIGHT </a:t>
            </a:r>
          </a:p>
          <a:p>
            <a:r>
              <a:rPr lang="en-US" sz="2800" b="1" dirty="0">
                <a:solidFill>
                  <a:srgbClr val="FF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of </a:t>
            </a:r>
            <a:r>
              <a:rPr lang="en-US" sz="2800" b="1" dirty="0">
                <a:solidFill>
                  <a:srgbClr val="FF0000"/>
                </a:solidFill>
                <a:latin typeface="Arial" panose="020B0604020202020204" pitchFamily="34" charset="0"/>
                <a:cs typeface="Arial" panose="020B0604020202020204" pitchFamily="34" charset="0"/>
              </a:rPr>
              <a:t>14</a:t>
            </a:r>
            <a:r>
              <a:rPr lang="en-US" sz="2800" b="1" baseline="30000" dirty="0">
                <a:solidFill>
                  <a:srgbClr val="FF0000"/>
                </a:solidFill>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Day of Nissan (Matt. </a:t>
            </a:r>
          </a:p>
          <a:p>
            <a:r>
              <a:rPr lang="en-US" sz="2800" b="1" dirty="0">
                <a:latin typeface="Arial" panose="020B0604020202020204" pitchFamily="34" charset="0"/>
                <a:cs typeface="Arial" panose="020B0604020202020204" pitchFamily="34" charset="0"/>
              </a:rPr>
              <a:t>     27:45-54).</a:t>
            </a:r>
          </a:p>
        </p:txBody>
      </p:sp>
      <p:pic>
        <p:nvPicPr>
          <p:cNvPr id="3074" name="Picture 2" descr="Image result for jesus crucified">
            <a:extLst>
              <a:ext uri="{FF2B5EF4-FFF2-40B4-BE49-F238E27FC236}">
                <a16:creationId xmlns:a16="http://schemas.microsoft.com/office/drawing/2014/main" id="{3A967D7D-5229-ED4F-BD0E-75C4D64CF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814" y="1491160"/>
            <a:ext cx="5259324" cy="349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609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EB37C0-A563-8ACE-6273-7E84F3035A45}"/>
              </a:ext>
            </a:extLst>
          </p:cNvPr>
          <p:cNvSpPr txBox="1"/>
          <p:nvPr/>
        </p:nvSpPr>
        <p:spPr>
          <a:xfrm>
            <a:off x="532480" y="782198"/>
            <a:ext cx="5376232" cy="4401205"/>
          </a:xfrm>
          <a:prstGeom prst="rect">
            <a:avLst/>
          </a:prstGeom>
          <a:noFill/>
        </p:spPr>
        <p:txBody>
          <a:bodyPr wrap="square" rtlCol="0">
            <a:spAutoFit/>
          </a:bodyPr>
          <a:lstStyle/>
          <a:p>
            <a:pPr marL="514350" indent="-514350">
              <a:buAutoNum type="arabicPeriod" startAt="6"/>
            </a:pPr>
            <a:r>
              <a:rPr lang="en-US" sz="2800" b="1" dirty="0">
                <a:latin typeface="Arial" panose="020B0604020202020204" pitchFamily="34" charset="0"/>
                <a:cs typeface="Arial" panose="020B0604020202020204" pitchFamily="34" charset="0"/>
              </a:rPr>
              <a:t>The blood of the lamb </a:t>
            </a:r>
          </a:p>
          <a:p>
            <a:r>
              <a:rPr lang="en-US" sz="2800" b="1" dirty="0">
                <a:latin typeface="Arial" panose="020B0604020202020204" pitchFamily="34" charset="0"/>
                <a:cs typeface="Arial" panose="020B0604020202020204" pitchFamily="34" charset="0"/>
              </a:rPr>
              <a:t>      was placed on the door</a:t>
            </a:r>
          </a:p>
          <a:p>
            <a:r>
              <a:rPr lang="en-US" sz="2800" b="1" dirty="0">
                <a:latin typeface="Arial" panose="020B0604020202020204" pitchFamily="34" charset="0"/>
                <a:cs typeface="Arial" panose="020B0604020202020204" pitchFamily="34" charset="0"/>
              </a:rPr>
              <a:t>      frame of the house (vs. 7).</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This was to be reminder </a:t>
            </a:r>
          </a:p>
          <a:p>
            <a:r>
              <a:rPr lang="en-US" sz="2800" b="1" dirty="0">
                <a:latin typeface="Arial" panose="020B0604020202020204" pitchFamily="34" charset="0"/>
                <a:cs typeface="Arial" panose="020B0604020202020204" pitchFamily="34" charset="0"/>
              </a:rPr>
              <a:t>      that the Angel of Death by-</a:t>
            </a:r>
          </a:p>
          <a:p>
            <a:r>
              <a:rPr lang="en-US" sz="2800" b="1" dirty="0">
                <a:latin typeface="Arial" panose="020B0604020202020204" pitchFamily="34" charset="0"/>
                <a:cs typeface="Arial" panose="020B0604020202020204" pitchFamily="34" charset="0"/>
              </a:rPr>
              <a:t>      pass their house even as </a:t>
            </a:r>
          </a:p>
          <a:p>
            <a:r>
              <a:rPr lang="en-US" sz="2800" b="1" dirty="0">
                <a:latin typeface="Arial" panose="020B0604020202020204" pitchFamily="34" charset="0"/>
                <a:cs typeface="Arial" panose="020B0604020202020204" pitchFamily="34" charset="0"/>
              </a:rPr>
              <a:t>      he slayed the firstborn of </a:t>
            </a:r>
          </a:p>
          <a:p>
            <a:r>
              <a:rPr lang="en-US" sz="2800" b="1" dirty="0">
                <a:latin typeface="Arial" panose="020B0604020202020204" pitchFamily="34" charset="0"/>
                <a:cs typeface="Arial" panose="020B0604020202020204" pitchFamily="34" charset="0"/>
              </a:rPr>
              <a:t>      Egypt.</a:t>
            </a:r>
          </a:p>
          <a:p>
            <a:endParaRPr lang="en-US" sz="2800" b="1" dirty="0">
              <a:latin typeface="Arial" panose="020B0604020202020204" pitchFamily="34" charset="0"/>
              <a:cs typeface="Arial" panose="020B0604020202020204" pitchFamily="34" charset="0"/>
            </a:endParaRPr>
          </a:p>
        </p:txBody>
      </p:sp>
      <p:pic>
        <p:nvPicPr>
          <p:cNvPr id="3" name="Picture 6" descr="Pandemic Panic or Passover Peace? - ChristNOW">
            <a:extLst>
              <a:ext uri="{FF2B5EF4-FFF2-40B4-BE49-F238E27FC236}">
                <a16:creationId xmlns:a16="http://schemas.microsoft.com/office/drawing/2014/main" id="{ABC45ADF-72E4-0CD5-386E-59F426ADF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777" y="1324280"/>
            <a:ext cx="5230368" cy="271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516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546247-96B4-5063-9680-085CA0D7D3D1}"/>
              </a:ext>
            </a:extLst>
          </p:cNvPr>
          <p:cNvSpPr txBox="1"/>
          <p:nvPr/>
        </p:nvSpPr>
        <p:spPr>
          <a:xfrm>
            <a:off x="1193413" y="1554457"/>
            <a:ext cx="9978169" cy="2308324"/>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QUESTION: </a:t>
            </a:r>
          </a:p>
          <a:p>
            <a:endParaRPr lang="en-US" sz="3600" b="1" dirty="0">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     HOW DOES JESUS CHRIST FULFILL THE JEWISH PASSOVER LAMB? </a:t>
            </a:r>
          </a:p>
        </p:txBody>
      </p:sp>
    </p:spTree>
    <p:extLst>
      <p:ext uri="{BB962C8B-B14F-4D97-AF65-F5344CB8AC3E}">
        <p14:creationId xmlns:p14="http://schemas.microsoft.com/office/powerpoint/2010/main" val="3862992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EB37C0-A563-8ACE-6273-7E84F3035A45}"/>
              </a:ext>
            </a:extLst>
          </p:cNvPr>
          <p:cNvSpPr txBox="1"/>
          <p:nvPr/>
        </p:nvSpPr>
        <p:spPr>
          <a:xfrm>
            <a:off x="413726" y="782198"/>
            <a:ext cx="5376232" cy="483209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PARALLELISM 6:</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Jesus’ crucifixion reflects</a:t>
            </a:r>
          </a:p>
          <a:p>
            <a:r>
              <a:rPr lang="en-US" sz="2800" b="1" dirty="0">
                <a:latin typeface="Arial" panose="020B0604020202020204" pitchFamily="34" charset="0"/>
                <a:cs typeface="Arial" panose="020B0604020202020204" pitchFamily="34" charset="0"/>
              </a:rPr>
              <a:t>     the blood being put on the </a:t>
            </a:r>
          </a:p>
          <a:p>
            <a:r>
              <a:rPr lang="en-US" sz="2800" b="1" dirty="0">
                <a:latin typeface="Arial" panose="020B0604020202020204" pitchFamily="34" charset="0"/>
                <a:cs typeface="Arial" panose="020B0604020202020204" pitchFamily="34" charset="0"/>
              </a:rPr>
              <a:t>     door frame of each home.</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By FAITH, one puts the </a:t>
            </a:r>
          </a:p>
          <a:p>
            <a:r>
              <a:rPr lang="en-US" sz="2800" b="1" dirty="0">
                <a:solidFill>
                  <a:srgbClr val="FF0000"/>
                </a:solidFill>
                <a:latin typeface="Arial" panose="020B0604020202020204" pitchFamily="34" charset="0"/>
                <a:cs typeface="Arial" panose="020B0604020202020204" pitchFamily="34" charset="0"/>
              </a:rPr>
              <a:t>     BLOOD</a:t>
            </a:r>
            <a:r>
              <a:rPr lang="en-US" sz="2800" b="1" dirty="0">
                <a:latin typeface="Arial" panose="020B0604020202020204" pitchFamily="34" charset="0"/>
                <a:cs typeface="Arial" panose="020B0604020202020204" pitchFamily="34" charset="0"/>
              </a:rPr>
              <a:t> of Jesus </a:t>
            </a:r>
          </a:p>
          <a:p>
            <a:r>
              <a:rPr lang="en-US" sz="2800" b="1" dirty="0">
                <a:latin typeface="Arial" panose="020B0604020202020204" pitchFamily="34" charset="0"/>
                <a:cs typeface="Arial" panose="020B0604020202020204" pitchFamily="34" charset="0"/>
              </a:rPr>
              <a:t>     on the doorway of one’s </a:t>
            </a:r>
          </a:p>
          <a:p>
            <a:r>
              <a:rPr lang="en-US" sz="2800" b="1" dirty="0">
                <a:latin typeface="Arial" panose="020B0604020202020204" pitchFamily="34" charset="0"/>
                <a:cs typeface="Arial" panose="020B0604020202020204" pitchFamily="34" charset="0"/>
              </a:rPr>
              <a:t>     heart to </a:t>
            </a:r>
            <a:r>
              <a:rPr lang="en-US" sz="2800" b="1" dirty="0">
                <a:solidFill>
                  <a:srgbClr val="FF0000"/>
                </a:solidFill>
                <a:latin typeface="Arial" panose="020B0604020202020204" pitchFamily="34" charset="0"/>
                <a:cs typeface="Arial" panose="020B0604020202020204" pitchFamily="34" charset="0"/>
              </a:rPr>
              <a:t>ESCAPE</a:t>
            </a:r>
            <a:r>
              <a:rPr lang="en-US" sz="2800" b="1" dirty="0">
                <a:latin typeface="Arial" panose="020B0604020202020204" pitchFamily="34" charset="0"/>
                <a:cs typeface="Arial" panose="020B0604020202020204" pitchFamily="34" charset="0"/>
              </a:rPr>
              <a:t> spiritual </a:t>
            </a:r>
          </a:p>
          <a:p>
            <a:r>
              <a:rPr lang="en-US" sz="2800" b="1" dirty="0">
                <a:latin typeface="Arial" panose="020B0604020202020204" pitchFamily="34" charset="0"/>
                <a:cs typeface="Arial" panose="020B0604020202020204" pitchFamily="34" charset="0"/>
              </a:rPr>
              <a:t>     death (I John 2:2).    </a:t>
            </a:r>
          </a:p>
        </p:txBody>
      </p:sp>
      <p:pic>
        <p:nvPicPr>
          <p:cNvPr id="4098" name="Picture 2" descr="Bob's Life Songs: March 2016">
            <a:extLst>
              <a:ext uri="{FF2B5EF4-FFF2-40B4-BE49-F238E27FC236}">
                <a16:creationId xmlns:a16="http://schemas.microsoft.com/office/drawing/2014/main" id="{03FCCE12-5401-6AA9-596B-14B81E80E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302" y="1243710"/>
            <a:ext cx="6249353" cy="3240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664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1FF946-C90A-0420-8B5E-B0DFCF80130E}"/>
              </a:ext>
            </a:extLst>
          </p:cNvPr>
          <p:cNvSpPr txBox="1"/>
          <p:nvPr/>
        </p:nvSpPr>
        <p:spPr>
          <a:xfrm>
            <a:off x="332750" y="1040219"/>
            <a:ext cx="5893878" cy="5262979"/>
          </a:xfrm>
          <a:prstGeom prst="rect">
            <a:avLst/>
          </a:prstGeom>
          <a:noFill/>
        </p:spPr>
        <p:txBody>
          <a:bodyPr wrap="square" rtlCol="0">
            <a:spAutoFit/>
          </a:bodyPr>
          <a:lstStyle/>
          <a:p>
            <a:pPr marL="514350" indent="-514350">
              <a:buAutoNum type="arabicPeriod" startAt="7"/>
            </a:pPr>
            <a:r>
              <a:rPr lang="en-US" sz="2800" b="1" dirty="0">
                <a:latin typeface="Arial" panose="020B0604020202020204" pitchFamily="34" charset="0"/>
                <a:cs typeface="Arial" panose="020B0604020202020204" pitchFamily="34" charset="0"/>
              </a:rPr>
              <a:t>The lamb was to be </a:t>
            </a:r>
            <a:r>
              <a:rPr lang="en-US" sz="2800" b="1" dirty="0">
                <a:solidFill>
                  <a:srgbClr val="FF0000"/>
                </a:solidFill>
                <a:latin typeface="Arial" panose="020B0604020202020204" pitchFamily="34" charset="0"/>
                <a:cs typeface="Arial" panose="020B0604020202020204" pitchFamily="34" charset="0"/>
              </a:rPr>
              <a:t>EATEN</a:t>
            </a:r>
            <a:r>
              <a:rPr lang="en-US" sz="2800" b="1" dirty="0">
                <a:latin typeface="Arial" panose="020B0604020202020204" pitchFamily="34" charset="0"/>
                <a:cs typeface="Arial" panose="020B0604020202020204" pitchFamily="34" charset="0"/>
              </a:rPr>
              <a:t> or </a:t>
            </a:r>
            <a:r>
              <a:rPr lang="en-US" sz="2800" b="1" dirty="0">
                <a:solidFill>
                  <a:srgbClr val="FF0000"/>
                </a:solidFill>
                <a:latin typeface="Arial" panose="020B0604020202020204" pitchFamily="34" charset="0"/>
                <a:cs typeface="Arial" panose="020B0604020202020204" pitchFamily="34" charset="0"/>
              </a:rPr>
              <a:t>REMOVED</a:t>
            </a:r>
            <a:r>
              <a:rPr lang="en-US" sz="2800" b="1" dirty="0">
                <a:latin typeface="Arial" panose="020B0604020202020204" pitchFamily="34" charset="0"/>
                <a:cs typeface="Arial" panose="020B0604020202020204" pitchFamily="34" charset="0"/>
              </a:rPr>
              <a:t> by the people </a:t>
            </a:r>
            <a:r>
              <a:rPr lang="en-US" sz="2800" b="1" dirty="0">
                <a:solidFill>
                  <a:srgbClr val="FF0000"/>
                </a:solidFill>
                <a:latin typeface="Arial" panose="020B0604020202020204" pitchFamily="34" charset="0"/>
                <a:cs typeface="Arial" panose="020B0604020202020204" pitchFamily="34" charset="0"/>
              </a:rPr>
              <a:t>BEFORE</a:t>
            </a:r>
            <a:r>
              <a:rPr lang="en-US" sz="2800" b="1" dirty="0">
                <a:latin typeface="Arial" panose="020B0604020202020204" pitchFamily="34" charset="0"/>
                <a:cs typeface="Arial" panose="020B0604020202020204" pitchFamily="34" charset="0"/>
              </a:rPr>
              <a:t> the dawn of the next day (vs. 10).</a:t>
            </a:r>
          </a:p>
          <a:p>
            <a:pPr marL="514350" indent="-514350">
              <a:buAutoNum type="arabicPeriod" startAt="7"/>
            </a:pP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The sacrificed lamb was to be </a:t>
            </a:r>
          </a:p>
          <a:p>
            <a:r>
              <a:rPr lang="en-US" sz="2800" b="1" dirty="0">
                <a:latin typeface="Arial" panose="020B0604020202020204" pitchFamily="34" charset="0"/>
                <a:cs typeface="Arial" panose="020B0604020202020204" pitchFamily="34" charset="0"/>
              </a:rPr>
              <a:t>      eaten by everyone and any </a:t>
            </a:r>
          </a:p>
          <a:p>
            <a:r>
              <a:rPr lang="en-US" sz="2800" b="1" dirty="0">
                <a:latin typeface="Arial" panose="020B0604020202020204" pitchFamily="34" charset="0"/>
                <a:cs typeface="Arial" panose="020B0604020202020204" pitchFamily="34" charset="0"/>
              </a:rPr>
              <a:t>      remaining part was to be </a:t>
            </a:r>
          </a:p>
          <a:p>
            <a:r>
              <a:rPr lang="en-US" sz="2800" b="1" dirty="0">
                <a:latin typeface="Arial" panose="020B0604020202020204" pitchFamily="34" charset="0"/>
                <a:cs typeface="Arial" panose="020B0604020202020204" pitchFamily="34" charset="0"/>
              </a:rPr>
              <a:t>      burned so that nothing </a:t>
            </a:r>
          </a:p>
          <a:p>
            <a:r>
              <a:rPr lang="en-US" sz="2800" b="1" dirty="0">
                <a:latin typeface="Arial" panose="020B0604020202020204" pitchFamily="34" charset="0"/>
                <a:cs typeface="Arial" panose="020B0604020202020204" pitchFamily="34" charset="0"/>
              </a:rPr>
              <a:t>      remains of it.</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a:t>
            </a:r>
          </a:p>
        </p:txBody>
      </p:sp>
      <p:pic>
        <p:nvPicPr>
          <p:cNvPr id="6148" name="Picture 4" descr="How To Spit Roast a Whole Lamb in 5 Steps - The Manual">
            <a:extLst>
              <a:ext uri="{FF2B5EF4-FFF2-40B4-BE49-F238E27FC236}">
                <a16:creationId xmlns:a16="http://schemas.microsoft.com/office/drawing/2014/main" id="{907C0D1B-4CA1-C45A-82EB-C0D6AE19D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348981"/>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10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1FF946-C90A-0420-8B5E-B0DFCF80130E}"/>
              </a:ext>
            </a:extLst>
          </p:cNvPr>
          <p:cNvSpPr txBox="1"/>
          <p:nvPr/>
        </p:nvSpPr>
        <p:spPr>
          <a:xfrm>
            <a:off x="202122" y="857886"/>
            <a:ext cx="5893878" cy="440120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PARALLELISM 7:</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Holy Communion represents</a:t>
            </a:r>
          </a:p>
          <a:p>
            <a:r>
              <a:rPr lang="en-US" sz="2800" b="1" dirty="0">
                <a:latin typeface="Arial" panose="020B0604020202020204" pitchFamily="34" charset="0"/>
                <a:cs typeface="Arial" panose="020B0604020202020204" pitchFamily="34" charset="0"/>
              </a:rPr>
              <a:t>      partaking/eating the Lamb of</a:t>
            </a:r>
          </a:p>
          <a:p>
            <a:r>
              <a:rPr lang="en-US" sz="2800" b="1" dirty="0">
                <a:latin typeface="Arial" panose="020B0604020202020204" pitchFamily="34" charset="0"/>
                <a:cs typeface="Arial" panose="020B0604020202020204" pitchFamily="34" charset="0"/>
              </a:rPr>
              <a:t>      God (Matt. 26:26-28).</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Jesus was taken down</a:t>
            </a:r>
            <a:r>
              <a:rPr lang="en-US" sz="2800" b="1" dirty="0">
                <a:solidFill>
                  <a:srgbClr val="FF0000"/>
                </a:solidFill>
                <a:latin typeface="Arial" panose="020B0604020202020204" pitchFamily="34" charset="0"/>
                <a:cs typeface="Arial" panose="020B0604020202020204" pitchFamily="34" charset="0"/>
              </a:rPr>
              <a:t> </a:t>
            </a:r>
          </a:p>
          <a:p>
            <a:r>
              <a:rPr lang="en-US" sz="2800" b="1" dirty="0">
                <a:solidFill>
                  <a:srgbClr val="FF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 from the cross </a:t>
            </a:r>
            <a:r>
              <a:rPr lang="en-US" sz="2800" b="1" dirty="0">
                <a:solidFill>
                  <a:srgbClr val="FF0000"/>
                </a:solidFill>
                <a:latin typeface="Arial" panose="020B0604020202020204" pitchFamily="34" charset="0"/>
                <a:cs typeface="Arial" panose="020B0604020202020204" pitchFamily="34" charset="0"/>
              </a:rPr>
              <a:t>BEFORE</a:t>
            </a:r>
          </a:p>
          <a:p>
            <a:r>
              <a:rPr lang="en-US" sz="2800" b="1" dirty="0">
                <a:latin typeface="Arial" panose="020B0604020202020204" pitchFamily="34" charset="0"/>
                <a:cs typeface="Arial" panose="020B0604020202020204" pitchFamily="34" charset="0"/>
              </a:rPr>
              <a:t>      the beginning of the </a:t>
            </a:r>
          </a:p>
          <a:p>
            <a:r>
              <a:rPr lang="en-US" sz="2800" b="1" dirty="0">
                <a:latin typeface="Arial" panose="020B0604020202020204" pitchFamily="34" charset="0"/>
                <a:cs typeface="Arial" panose="020B0604020202020204" pitchFamily="34" charset="0"/>
              </a:rPr>
              <a:t>      Sabbath Day (Matt. 27:57-61).</a:t>
            </a:r>
          </a:p>
        </p:txBody>
      </p:sp>
      <p:pic>
        <p:nvPicPr>
          <p:cNvPr id="9218" name="Picture 2" descr="Jesus Christ being taken down from the cross Stockfoto, Lizenzfreies ...">
            <a:extLst>
              <a:ext uri="{FF2B5EF4-FFF2-40B4-BE49-F238E27FC236}">
                <a16:creationId xmlns:a16="http://schemas.microsoft.com/office/drawing/2014/main" id="{C64838CE-2D3B-592B-BB5F-8222CBCDC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00404"/>
            <a:ext cx="5943600" cy="435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91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6ACC88-0F58-7D7D-953B-25FD5643A695}"/>
              </a:ext>
            </a:extLst>
          </p:cNvPr>
          <p:cNvSpPr txBox="1"/>
          <p:nvPr/>
        </p:nvSpPr>
        <p:spPr>
          <a:xfrm>
            <a:off x="276279" y="971236"/>
            <a:ext cx="4748270" cy="3970318"/>
          </a:xfrm>
          <a:prstGeom prst="rect">
            <a:avLst/>
          </a:prstGeom>
          <a:noFill/>
        </p:spPr>
        <p:txBody>
          <a:bodyPr wrap="square" rtlCol="0">
            <a:spAutoFit/>
          </a:bodyPr>
          <a:lstStyle/>
          <a:p>
            <a:pPr marL="457200" indent="-457200">
              <a:buAutoNum type="arabicPeriod" startAt="8"/>
            </a:pPr>
            <a:r>
              <a:rPr lang="en-US" sz="2800" b="1" dirty="0">
                <a:latin typeface="Arial" panose="020B0604020202020204" pitchFamily="34" charset="0"/>
                <a:cs typeface="Arial" panose="020B0604020202020204" pitchFamily="34" charset="0"/>
              </a:rPr>
              <a:t>The people were to eat </a:t>
            </a:r>
          </a:p>
          <a:p>
            <a:r>
              <a:rPr lang="en-US" sz="2800" b="1" dirty="0">
                <a:latin typeface="Arial" panose="020B0604020202020204" pitchFamily="34" charset="0"/>
                <a:cs typeface="Arial" panose="020B0604020202020204" pitchFamily="34" charset="0"/>
              </a:rPr>
              <a:t>     the Passover Meal in </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HASTE </a:t>
            </a:r>
            <a:r>
              <a:rPr lang="en-US" sz="2800" b="1" dirty="0">
                <a:latin typeface="Arial" panose="020B0604020202020204" pitchFamily="34" charset="0"/>
                <a:cs typeface="Arial" panose="020B0604020202020204" pitchFamily="34" charset="0"/>
              </a:rPr>
              <a:t>(vs. 11).</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Deliverance from their </a:t>
            </a:r>
          </a:p>
          <a:p>
            <a:r>
              <a:rPr lang="en-US" sz="2800" b="1" dirty="0">
                <a:latin typeface="Arial" panose="020B0604020202020204" pitchFamily="34" charset="0"/>
                <a:cs typeface="Arial" panose="020B0604020202020204" pitchFamily="34" charset="0"/>
              </a:rPr>
              <a:t>     Egyptian bondage was </a:t>
            </a:r>
          </a:p>
          <a:p>
            <a:r>
              <a:rPr lang="en-US" sz="2800" b="1" dirty="0">
                <a:latin typeface="Arial" panose="020B0604020202020204" pitchFamily="34" charset="0"/>
                <a:cs typeface="Arial" panose="020B0604020202020204" pitchFamily="34" charset="0"/>
              </a:rPr>
              <a:t>     imminent. They were to </a:t>
            </a:r>
          </a:p>
          <a:p>
            <a:r>
              <a:rPr lang="en-US" sz="2800" b="1" dirty="0">
                <a:latin typeface="Arial" panose="020B0604020202020204" pitchFamily="34" charset="0"/>
                <a:cs typeface="Arial" panose="020B0604020202020204" pitchFamily="34" charset="0"/>
              </a:rPr>
              <a:t>     be ready to leave at</a:t>
            </a:r>
          </a:p>
          <a:p>
            <a:r>
              <a:rPr lang="en-US" sz="2800" b="1" dirty="0">
                <a:latin typeface="Arial" panose="020B0604020202020204" pitchFamily="34" charset="0"/>
                <a:cs typeface="Arial" panose="020B0604020202020204" pitchFamily="34" charset="0"/>
              </a:rPr>
              <a:t>     Moses command.</a:t>
            </a:r>
          </a:p>
        </p:txBody>
      </p:sp>
      <p:pic>
        <p:nvPicPr>
          <p:cNvPr id="5122" name="Picture 2" descr="The Passover —Its Significance for Christians ~ JW Alphabets">
            <a:extLst>
              <a:ext uri="{FF2B5EF4-FFF2-40B4-BE49-F238E27FC236}">
                <a16:creationId xmlns:a16="http://schemas.microsoft.com/office/drawing/2014/main" id="{B1764CB9-C939-473F-8D36-FE4137679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549" y="1182250"/>
            <a:ext cx="6656832" cy="332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96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6ACC88-0F58-7D7D-953B-25FD5643A695}"/>
              </a:ext>
            </a:extLst>
          </p:cNvPr>
          <p:cNvSpPr txBox="1"/>
          <p:nvPr/>
        </p:nvSpPr>
        <p:spPr>
          <a:xfrm>
            <a:off x="689578" y="1009368"/>
            <a:ext cx="4748270" cy="440120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PARALLELISM 8.</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Believers are to be </a:t>
            </a:r>
          </a:p>
          <a:p>
            <a:r>
              <a:rPr lang="en-US" sz="2800" b="1" dirty="0">
                <a:solidFill>
                  <a:srgbClr val="FF0000"/>
                </a:solidFill>
                <a:latin typeface="Arial" panose="020B0604020202020204" pitchFamily="34" charset="0"/>
                <a:cs typeface="Arial" panose="020B0604020202020204" pitchFamily="34" charset="0"/>
              </a:rPr>
              <a:t>     HASTE </a:t>
            </a:r>
            <a:r>
              <a:rPr lang="en-US" sz="2800" b="1" dirty="0">
                <a:latin typeface="Arial" panose="020B0604020202020204" pitchFamily="34" charset="0"/>
                <a:cs typeface="Arial" panose="020B0604020202020204" pitchFamily="34" charset="0"/>
              </a:rPr>
              <a:t>in leaving the </a:t>
            </a:r>
          </a:p>
          <a:p>
            <a:r>
              <a:rPr lang="en-US" sz="2800" b="1" dirty="0">
                <a:latin typeface="Arial" panose="020B0604020202020204" pitchFamily="34" charset="0"/>
                <a:cs typeface="Arial" panose="020B0604020202020204" pitchFamily="34" charset="0"/>
              </a:rPr>
              <a:t>     bondage of sin, never </a:t>
            </a:r>
          </a:p>
          <a:p>
            <a:r>
              <a:rPr lang="en-US" sz="2800" b="1" dirty="0">
                <a:latin typeface="Arial" panose="020B0604020202020204" pitchFamily="34" charset="0"/>
                <a:cs typeface="Arial" panose="020B0604020202020204" pitchFamily="34" charset="0"/>
              </a:rPr>
              <a:t>     to look back again.</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We are free from the </a:t>
            </a:r>
          </a:p>
          <a:p>
            <a:r>
              <a:rPr lang="en-US" sz="2800" b="1" dirty="0">
                <a:latin typeface="Arial" panose="020B0604020202020204" pitchFamily="34" charset="0"/>
                <a:cs typeface="Arial" panose="020B0604020202020204" pitchFamily="34" charset="0"/>
              </a:rPr>
              <a:t>     bondage of sin. We </a:t>
            </a:r>
          </a:p>
          <a:p>
            <a:r>
              <a:rPr lang="en-US" sz="2800" b="1" dirty="0">
                <a:latin typeface="Arial" panose="020B0604020202020204" pitchFamily="34" charset="0"/>
                <a:cs typeface="Arial" panose="020B0604020202020204" pitchFamily="34" charset="0"/>
              </a:rPr>
              <a:t>     don’t have to sin.</a:t>
            </a:r>
            <a:endParaRPr lang="en-US" sz="2400" b="1" dirty="0">
              <a:latin typeface="Arial" panose="020B0604020202020204" pitchFamily="34" charset="0"/>
              <a:cs typeface="Arial" panose="020B0604020202020204" pitchFamily="34" charset="0"/>
            </a:endParaRPr>
          </a:p>
        </p:txBody>
      </p:sp>
      <p:pic>
        <p:nvPicPr>
          <p:cNvPr id="8194" name="Picture 2" descr="1,803 Freedom From Sin Images, Stock Photos &amp; Vectors | Shutterstock">
            <a:extLst>
              <a:ext uri="{FF2B5EF4-FFF2-40B4-BE49-F238E27FC236}">
                <a16:creationId xmlns:a16="http://schemas.microsoft.com/office/drawing/2014/main" id="{CE567C8B-C710-D967-A59D-EBFA475E5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848" y="1009368"/>
            <a:ext cx="5989320" cy="439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053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A4293C-FF71-C5A6-1968-19B198438BB8}"/>
              </a:ext>
            </a:extLst>
          </p:cNvPr>
          <p:cNvSpPr txBox="1"/>
          <p:nvPr/>
        </p:nvSpPr>
        <p:spPr>
          <a:xfrm>
            <a:off x="716096" y="804231"/>
            <a:ext cx="10521109" cy="501675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BIBLICAL TRUTH:</a:t>
            </a:r>
          </a:p>
          <a:p>
            <a:pPr algn="ctr"/>
            <a:endParaRPr lang="en-US" sz="2400" b="1" dirty="0">
              <a:latin typeface="Arial" panose="020B0604020202020204" pitchFamily="34" charset="0"/>
              <a:cs typeface="Arial" panose="020B0604020202020204" pitchFamily="34" charset="0"/>
            </a:endParaRPr>
          </a:p>
          <a:p>
            <a:pPr algn="ctr"/>
            <a:r>
              <a:rPr lang="en-US" sz="3200" b="1" dirty="0">
                <a:solidFill>
                  <a:srgbClr val="FF0000"/>
                </a:solidFill>
                <a:latin typeface="Arial" panose="020B0604020202020204" pitchFamily="34" charset="0"/>
                <a:cs typeface="Arial" panose="020B0604020202020204" pitchFamily="34" charset="0"/>
              </a:rPr>
              <a:t>JESUS CHRIST IS OUR PASSOVER LAMB</a:t>
            </a:r>
            <a:r>
              <a:rPr lang="en-US" sz="3200" b="1" dirty="0">
                <a:latin typeface="Arial" panose="020B0604020202020204" pitchFamily="34" charset="0"/>
                <a:cs typeface="Arial" panose="020B0604020202020204" pitchFamily="34" charset="0"/>
              </a:rPr>
              <a:t>. </a:t>
            </a:r>
          </a:p>
          <a:p>
            <a:pPr algn="ct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I CORINTHIANS 7:7B-8</a:t>
            </a:r>
          </a:p>
          <a:p>
            <a:endParaRPr lang="en-US" sz="3200" b="1" dirty="0">
              <a:latin typeface="Arial" panose="020B0604020202020204" pitchFamily="34" charset="0"/>
              <a:cs typeface="Arial" panose="020B0604020202020204" pitchFamily="34" charset="0"/>
            </a:endParaRPr>
          </a:p>
          <a:p>
            <a:r>
              <a:rPr lang="en-US" sz="3200" b="1" i="0" dirty="0">
                <a:solidFill>
                  <a:srgbClr val="000000"/>
                </a:solidFill>
                <a:effectLst/>
                <a:latin typeface="Arial" panose="020B0604020202020204" pitchFamily="34" charset="0"/>
                <a:cs typeface="Arial" panose="020B0604020202020204" pitchFamily="34" charset="0"/>
              </a:rPr>
              <a:t>  “For Christ, our Passover lamb, has been sacrificed.</a:t>
            </a:r>
            <a:r>
              <a:rPr lang="en-US" sz="3200" b="1" i="0" baseline="30000" dirty="0">
                <a:solidFill>
                  <a:srgbClr val="000000"/>
                </a:solidFill>
                <a:effectLst/>
                <a:latin typeface="system-ui"/>
              </a:rPr>
              <a:t> </a:t>
            </a:r>
            <a:r>
              <a:rPr lang="en-US" sz="3200" b="1" i="0" baseline="30000" dirty="0">
                <a:solidFill>
                  <a:srgbClr val="000000"/>
                </a:solidFill>
                <a:effectLst/>
                <a:latin typeface="Arial" panose="020B0604020202020204" pitchFamily="34" charset="0"/>
                <a:cs typeface="Arial" panose="020B0604020202020204" pitchFamily="34" charset="0"/>
              </a:rPr>
              <a:t>8 </a:t>
            </a:r>
            <a:r>
              <a:rPr lang="en-US" sz="3200" b="1" i="0" dirty="0">
                <a:solidFill>
                  <a:srgbClr val="000000"/>
                </a:solidFill>
                <a:effectLst/>
                <a:latin typeface="Arial" panose="020B0604020202020204" pitchFamily="34" charset="0"/>
                <a:cs typeface="Arial" panose="020B0604020202020204" pitchFamily="34" charset="0"/>
              </a:rPr>
              <a:t>Therefore let us keep the Festival, not with the old bread leavened with malice and wickedness, but with the unleavened bread of sincerity and truth.”</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09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A20EBB-F267-4D09-458D-1612BD141CC9}"/>
              </a:ext>
            </a:extLst>
          </p:cNvPr>
          <p:cNvSpPr txBox="1"/>
          <p:nvPr/>
        </p:nvSpPr>
        <p:spPr>
          <a:xfrm>
            <a:off x="848299" y="694063"/>
            <a:ext cx="10851614" cy="483209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APPLICATION FOR THE WEEK: </a:t>
            </a:r>
          </a:p>
          <a:p>
            <a:endParaRPr lang="en-US" sz="2800" b="1" dirty="0">
              <a:latin typeface="Arial" panose="020B0604020202020204" pitchFamily="34" charset="0"/>
              <a:cs typeface="Arial" panose="020B0604020202020204" pitchFamily="34" charset="0"/>
            </a:endParaRPr>
          </a:p>
          <a:p>
            <a:pPr marL="514350" indent="-514350">
              <a:buAutoNum type="arabicPeriod"/>
            </a:pPr>
            <a:r>
              <a:rPr lang="en-US" sz="2800" b="1" dirty="0">
                <a:latin typeface="Arial" panose="020B0604020202020204" pitchFamily="34" charset="0"/>
                <a:cs typeface="Arial" panose="020B0604020202020204" pitchFamily="34" charset="0"/>
              </a:rPr>
              <a:t>WHAT OLD LEAVEN/HABITS DO YOU NEED TO GET RID </a:t>
            </a:r>
          </a:p>
          <a:p>
            <a:r>
              <a:rPr lang="en-US" sz="2800" b="1" dirty="0">
                <a:latin typeface="Arial" panose="020B0604020202020204" pitchFamily="34" charset="0"/>
                <a:cs typeface="Arial" panose="020B0604020202020204" pitchFamily="34" charset="0"/>
              </a:rPr>
              <a:t>     OF IN YOUR LIFE SO THAT JESUS CAN SHINE THROUGH </a:t>
            </a:r>
          </a:p>
          <a:p>
            <a:r>
              <a:rPr lang="en-US" sz="2800" b="1" dirty="0">
                <a:latin typeface="Arial" panose="020B0604020202020204" pitchFamily="34" charset="0"/>
                <a:cs typeface="Arial" panose="020B0604020202020204" pitchFamily="34" charset="0"/>
              </a:rPr>
              <a:t>     IT? </a:t>
            </a:r>
          </a:p>
          <a:p>
            <a:endParaRPr lang="en-US" sz="2800" b="1" dirty="0">
              <a:latin typeface="Arial" panose="020B0604020202020204" pitchFamily="34" charset="0"/>
              <a:cs typeface="Arial" panose="020B0604020202020204" pitchFamily="34" charset="0"/>
            </a:endParaRPr>
          </a:p>
          <a:p>
            <a:pPr marL="514350" indent="-514350">
              <a:buAutoNum type="arabicPeriod" startAt="2"/>
            </a:pPr>
            <a:r>
              <a:rPr lang="en-US" sz="2800" b="1" dirty="0">
                <a:latin typeface="Arial" panose="020B0604020202020204" pitchFamily="34" charset="0"/>
                <a:cs typeface="Arial" panose="020B0604020202020204" pitchFamily="34" charset="0"/>
              </a:rPr>
              <a:t>WHEN I CONFESS MY SINS TO GOD, GOD WILL FORGIVE ME. WHAT UNCONFESSED SINS AM I HIDING FROM GOD?</a:t>
            </a:r>
          </a:p>
          <a:p>
            <a:endParaRPr lang="en-US" sz="2800" b="1" dirty="0">
              <a:latin typeface="Arial" panose="020B0604020202020204" pitchFamily="34" charset="0"/>
              <a:cs typeface="Arial" panose="020B0604020202020204" pitchFamily="34" charset="0"/>
            </a:endParaRPr>
          </a:p>
          <a:p>
            <a:pPr marL="514350" indent="-514350">
              <a:buAutoNum type="arabicPeriod" startAt="3"/>
            </a:pPr>
            <a:r>
              <a:rPr lang="en-US" sz="2800" b="1" dirty="0">
                <a:latin typeface="Arial" panose="020B0604020202020204" pitchFamily="34" charset="0"/>
                <a:cs typeface="Arial" panose="020B0604020202020204" pitchFamily="34" charset="0"/>
              </a:rPr>
              <a:t>AM I READY TO LEAVE SINFUL BEHAVIOR BEHIND OR </a:t>
            </a:r>
          </a:p>
          <a:p>
            <a:r>
              <a:rPr lang="en-US" sz="2800" b="1" dirty="0">
                <a:latin typeface="Arial" panose="020B0604020202020204" pitchFamily="34" charset="0"/>
                <a:cs typeface="Arial" panose="020B0604020202020204" pitchFamily="34" charset="0"/>
              </a:rPr>
              <a:t>     AM I STILL HOLDING ONTO IT?</a:t>
            </a:r>
          </a:p>
        </p:txBody>
      </p:sp>
    </p:spTree>
    <p:extLst>
      <p:ext uri="{BB962C8B-B14F-4D97-AF65-F5344CB8AC3E}">
        <p14:creationId xmlns:p14="http://schemas.microsoft.com/office/powerpoint/2010/main" val="2127857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65977-5E92-0830-3F67-9854212AE14B}"/>
              </a:ext>
            </a:extLst>
          </p:cNvPr>
          <p:cNvSpPr txBox="1"/>
          <p:nvPr/>
        </p:nvSpPr>
        <p:spPr>
          <a:xfrm>
            <a:off x="661012" y="649995"/>
            <a:ext cx="10587210" cy="483209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CLOSING PRAYER: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“Dear Heavenly Father,</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Thank you for giving Jesus to us as our Passover Lamb.  Thank you Jesus for dying for us so that we are free from</a:t>
            </a:r>
          </a:p>
          <a:p>
            <a:r>
              <a:rPr lang="en-US" sz="2800" b="1" dirty="0">
                <a:latin typeface="Arial" panose="020B0604020202020204" pitchFamily="34" charset="0"/>
                <a:cs typeface="Arial" panose="020B0604020202020204" pitchFamily="34" charset="0"/>
              </a:rPr>
              <a:t>the fear of death and the sting of death.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We believe that you died for our sins and rose again on the third day. Help us to live godly lives so that people can see Jesus through our words and actions. In Jesus’ Name. </a:t>
            </a:r>
            <a:r>
              <a:rPr lang="en-US" sz="2800" b="1">
                <a:latin typeface="Arial" panose="020B0604020202020204" pitchFamily="34" charset="0"/>
                <a:cs typeface="Arial" panose="020B0604020202020204" pitchFamily="34" charset="0"/>
              </a:rPr>
              <a:t>Amen.</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597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D7DF62-299C-E12A-6C2F-C4DBE804ECC5}"/>
              </a:ext>
            </a:extLst>
          </p:cNvPr>
          <p:cNvSpPr txBox="1"/>
          <p:nvPr/>
        </p:nvSpPr>
        <p:spPr>
          <a:xfrm>
            <a:off x="859316" y="1564395"/>
            <a:ext cx="10003315" cy="335476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NEXT WEEK LESSONS</a:t>
            </a:r>
          </a:p>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THE PASSOVER MEAL</a:t>
            </a:r>
          </a:p>
          <a:p>
            <a:pPr algn="ctr"/>
            <a:endParaRPr lang="en-US" sz="20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AND</a:t>
            </a:r>
          </a:p>
          <a:p>
            <a:pPr algn="ctr"/>
            <a:endParaRPr lang="en-US" sz="24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THE LORD’S SUPPER</a:t>
            </a:r>
          </a:p>
        </p:txBody>
      </p:sp>
    </p:spTree>
    <p:extLst>
      <p:ext uri="{BB962C8B-B14F-4D97-AF65-F5344CB8AC3E}">
        <p14:creationId xmlns:p14="http://schemas.microsoft.com/office/powerpoint/2010/main" val="2690356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546247-96B4-5063-9680-085CA0D7D3D1}"/>
              </a:ext>
            </a:extLst>
          </p:cNvPr>
          <p:cNvSpPr txBox="1"/>
          <p:nvPr/>
        </p:nvSpPr>
        <p:spPr>
          <a:xfrm>
            <a:off x="1272927" y="1405370"/>
            <a:ext cx="9222795" cy="2185214"/>
          </a:xfrm>
          <a:prstGeom prst="rect">
            <a:avLst/>
          </a:prstGeom>
          <a:noFill/>
        </p:spPr>
        <p:txBody>
          <a:bodyPr wrap="square" rtlCol="0">
            <a:sp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PURPOSE:  </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3600" b="1" dirty="0">
                <a:latin typeface="Calibri" panose="020F0502020204030204" pitchFamily="34" charset="0"/>
                <a:ea typeface="Calibri" panose="020F0502020204030204" pitchFamily="34" charset="0"/>
                <a:cs typeface="Calibri" panose="020F0502020204030204" pitchFamily="34" charset="0"/>
              </a:rPr>
              <a:t>EXPLORE THE PARALLELISM BETWEEN THE PASSOVER LAMB AND THE LAMB OF GOD.</a:t>
            </a:r>
          </a:p>
        </p:txBody>
      </p:sp>
    </p:spTree>
    <p:extLst>
      <p:ext uri="{BB962C8B-B14F-4D97-AF65-F5344CB8AC3E}">
        <p14:creationId xmlns:p14="http://schemas.microsoft.com/office/powerpoint/2010/main" val="3098180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546247-96B4-5063-9680-085CA0D7D3D1}"/>
              </a:ext>
            </a:extLst>
          </p:cNvPr>
          <p:cNvSpPr txBox="1"/>
          <p:nvPr/>
        </p:nvSpPr>
        <p:spPr>
          <a:xfrm>
            <a:off x="1024448" y="977987"/>
            <a:ext cx="9819143" cy="3970318"/>
          </a:xfrm>
          <a:prstGeom prst="rect">
            <a:avLst/>
          </a:prstGeom>
          <a:noFill/>
        </p:spPr>
        <p:txBody>
          <a:bodyPr wrap="square" rtlCol="0">
            <a:sp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THE JEWISH CALENDAR YEAR BEGINS ON THE 10</a:t>
            </a:r>
            <a:r>
              <a:rPr lang="en-US" sz="3600" b="1" baseline="30000" dirty="0">
                <a:latin typeface="Calibri" panose="020F0502020204030204" pitchFamily="34" charset="0"/>
                <a:ea typeface="Calibri" panose="020F0502020204030204" pitchFamily="34" charset="0"/>
                <a:cs typeface="Calibri" panose="020F0502020204030204" pitchFamily="34" charset="0"/>
              </a:rPr>
              <a:t>TH</a:t>
            </a:r>
            <a:r>
              <a:rPr lang="en-US" sz="3600" b="1" dirty="0">
                <a:latin typeface="Calibri" panose="020F0502020204030204" pitchFamily="34" charset="0"/>
                <a:ea typeface="Calibri" panose="020F0502020204030204" pitchFamily="34" charset="0"/>
                <a:cs typeface="Calibri" panose="020F0502020204030204" pitchFamily="34" charset="0"/>
              </a:rPr>
              <a:t> DAY OF NISSAN AND CONCLUDES WITH THE FEAST OF TABERNACLE IN THE MONTH OF TISHRI.</a:t>
            </a:r>
          </a:p>
          <a:p>
            <a:endParaRPr lang="en-US" sz="3600" b="1" dirty="0">
              <a:latin typeface="Calibri" panose="020F0502020204030204" pitchFamily="34" charset="0"/>
              <a:ea typeface="Calibri" panose="020F0502020204030204" pitchFamily="34" charset="0"/>
              <a:cs typeface="Calibri" panose="020F0502020204030204" pitchFamily="34" charset="0"/>
            </a:endParaRPr>
          </a:p>
          <a:p>
            <a:r>
              <a:rPr lang="en-US" sz="3600" b="1" dirty="0">
                <a:latin typeface="Calibri" panose="020F0502020204030204" pitchFamily="34" charset="0"/>
                <a:ea typeface="Calibri" panose="020F0502020204030204" pitchFamily="34" charset="0"/>
                <a:cs typeface="Calibri" panose="020F0502020204030204" pitchFamily="34" charset="0"/>
              </a:rPr>
              <a:t>THE FESTIVALS WERE PRIMARY IN THE SPRING AND IN THE FALL, CALLING THE ISRAELITES TO RECALL THAT THEY ARE A REDEEMED PEOPLE.</a:t>
            </a:r>
          </a:p>
        </p:txBody>
      </p:sp>
    </p:spTree>
    <p:extLst>
      <p:ext uri="{BB962C8B-B14F-4D97-AF65-F5344CB8AC3E}">
        <p14:creationId xmlns:p14="http://schemas.microsoft.com/office/powerpoint/2010/main" val="306194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ewish Calendar | The Glorious Gospel">
            <a:extLst>
              <a:ext uri="{FF2B5EF4-FFF2-40B4-BE49-F238E27FC236}">
                <a16:creationId xmlns:a16="http://schemas.microsoft.com/office/drawing/2014/main" id="{B5F2D4C9-AE5C-C183-9321-1C7B56311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0"/>
            <a:ext cx="11755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911734-FA26-6673-1447-203F8B944380}"/>
              </a:ext>
            </a:extLst>
          </p:cNvPr>
          <p:cNvSpPr txBox="1"/>
          <p:nvPr/>
        </p:nvSpPr>
        <p:spPr>
          <a:xfrm>
            <a:off x="3360145" y="110170"/>
            <a:ext cx="4616068"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JEWISH CALENDAR</a:t>
            </a:r>
          </a:p>
        </p:txBody>
      </p:sp>
    </p:spTree>
    <p:extLst>
      <p:ext uri="{BB962C8B-B14F-4D97-AF65-F5344CB8AC3E}">
        <p14:creationId xmlns:p14="http://schemas.microsoft.com/office/powerpoint/2010/main" val="2324488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135D99-84F9-DAA2-4F39-2FBAC8EB2BEE}"/>
              </a:ext>
            </a:extLst>
          </p:cNvPr>
          <p:cNvSpPr txBox="1"/>
          <p:nvPr/>
        </p:nvSpPr>
        <p:spPr>
          <a:xfrm>
            <a:off x="653667" y="347210"/>
            <a:ext cx="10627605" cy="5878532"/>
          </a:xfrm>
          <a:prstGeom prst="rect">
            <a:avLst/>
          </a:prstGeom>
          <a:noFill/>
        </p:spPr>
        <p:txBody>
          <a:bodyPr wrap="square">
            <a:spAutoFit/>
          </a:bodyPr>
          <a:lstStyle/>
          <a:p>
            <a:r>
              <a:rPr lang="en-US" sz="3200" b="1" i="0" dirty="0">
                <a:solidFill>
                  <a:srgbClr val="000000"/>
                </a:solidFill>
                <a:effectLst/>
                <a:latin typeface="Arial" panose="020B0604020202020204" pitchFamily="34" charset="0"/>
                <a:cs typeface="Arial" panose="020B0604020202020204" pitchFamily="34" charset="0"/>
              </a:rPr>
              <a:t>Exodus 12:</a:t>
            </a:r>
          </a:p>
          <a:p>
            <a:endParaRPr lang="en-US" sz="2400" b="1" i="0" dirty="0">
              <a:solidFill>
                <a:srgbClr val="000000"/>
              </a:solidFill>
              <a:effectLst/>
              <a:latin typeface="Arial" panose="020B0604020202020204" pitchFamily="34" charset="0"/>
              <a:cs typeface="Arial" panose="020B0604020202020204" pitchFamily="34" charset="0"/>
            </a:endParaRPr>
          </a:p>
          <a:p>
            <a:r>
              <a:rPr lang="en-US" sz="3200" b="1" i="0" dirty="0">
                <a:solidFill>
                  <a:srgbClr val="000000"/>
                </a:solidFill>
                <a:effectLst/>
                <a:latin typeface="Arial" panose="020B0604020202020204" pitchFamily="34" charset="0"/>
                <a:cs typeface="Arial" panose="020B0604020202020204" pitchFamily="34" charset="0"/>
              </a:rPr>
              <a:t>The </a:t>
            </a:r>
            <a:r>
              <a:rPr lang="en-US" sz="3200" b="1" i="0" cap="small" dirty="0">
                <a:solidFill>
                  <a:srgbClr val="000000"/>
                </a:solidFill>
                <a:effectLst/>
                <a:latin typeface="Arial" panose="020B0604020202020204" pitchFamily="34" charset="0"/>
                <a:cs typeface="Arial" panose="020B0604020202020204" pitchFamily="34" charset="0"/>
              </a:rPr>
              <a:t>Lord</a:t>
            </a:r>
            <a:r>
              <a:rPr lang="en-US" sz="3200" b="1" i="0" dirty="0">
                <a:solidFill>
                  <a:srgbClr val="000000"/>
                </a:solidFill>
                <a:effectLst/>
                <a:latin typeface="Arial" panose="020B0604020202020204" pitchFamily="34" charset="0"/>
                <a:cs typeface="Arial" panose="020B0604020202020204" pitchFamily="34" charset="0"/>
              </a:rPr>
              <a:t> said to Moses and Aaron in Egypt, </a:t>
            </a:r>
            <a:r>
              <a:rPr lang="en-US" sz="3200" b="1" i="0" baseline="30000" dirty="0">
                <a:solidFill>
                  <a:srgbClr val="000000"/>
                </a:solidFill>
                <a:effectLst/>
                <a:latin typeface="Arial" panose="020B0604020202020204" pitchFamily="34" charset="0"/>
                <a:cs typeface="Arial" panose="020B0604020202020204" pitchFamily="34" charset="0"/>
              </a:rPr>
              <a:t>2 </a:t>
            </a:r>
            <a:r>
              <a:rPr lang="en-US" sz="3200" b="1" i="0" dirty="0">
                <a:solidFill>
                  <a:srgbClr val="000000"/>
                </a:solidFill>
                <a:effectLst/>
                <a:latin typeface="Arial" panose="020B0604020202020204" pitchFamily="34" charset="0"/>
                <a:cs typeface="Arial" panose="020B0604020202020204" pitchFamily="34" charset="0"/>
              </a:rPr>
              <a:t>“This month is to be for you the first month, the first month of your year. </a:t>
            </a:r>
            <a:r>
              <a:rPr lang="en-US" sz="3200" b="1" i="0" baseline="30000" dirty="0">
                <a:solidFill>
                  <a:srgbClr val="000000"/>
                </a:solidFill>
                <a:effectLst/>
                <a:latin typeface="Arial" panose="020B0604020202020204" pitchFamily="34" charset="0"/>
                <a:cs typeface="Arial" panose="020B0604020202020204" pitchFamily="34" charset="0"/>
              </a:rPr>
              <a:t>3 </a:t>
            </a:r>
            <a:r>
              <a:rPr lang="en-US" sz="3200" b="1" i="0" dirty="0">
                <a:solidFill>
                  <a:srgbClr val="000000"/>
                </a:solidFill>
                <a:effectLst/>
                <a:latin typeface="Arial" panose="020B0604020202020204" pitchFamily="34" charset="0"/>
                <a:cs typeface="Arial" panose="020B0604020202020204" pitchFamily="34" charset="0"/>
              </a:rPr>
              <a:t>Tell the whole community of Israel that on the </a:t>
            </a:r>
            <a:r>
              <a:rPr lang="en-US" sz="3200" b="1" i="0" dirty="0">
                <a:solidFill>
                  <a:srgbClr val="FF0000"/>
                </a:solidFill>
                <a:effectLst/>
                <a:latin typeface="Arial" panose="020B0604020202020204" pitchFamily="34" charset="0"/>
                <a:cs typeface="Arial" panose="020B0604020202020204" pitchFamily="34" charset="0"/>
              </a:rPr>
              <a:t>tenth day of this month </a:t>
            </a:r>
            <a:r>
              <a:rPr lang="en-US" sz="3200" b="1" i="0" dirty="0">
                <a:solidFill>
                  <a:srgbClr val="000000"/>
                </a:solidFill>
                <a:effectLst/>
                <a:latin typeface="Arial" panose="020B0604020202020204" pitchFamily="34" charset="0"/>
                <a:cs typeface="Arial" panose="020B0604020202020204" pitchFamily="34" charset="0"/>
              </a:rPr>
              <a:t>each man is </a:t>
            </a:r>
            <a:r>
              <a:rPr lang="en-US" sz="3200" b="1" i="0" dirty="0">
                <a:solidFill>
                  <a:srgbClr val="FF0000"/>
                </a:solidFill>
                <a:effectLst/>
                <a:latin typeface="Arial" panose="020B0604020202020204" pitchFamily="34" charset="0"/>
                <a:cs typeface="Arial" panose="020B0604020202020204" pitchFamily="34" charset="0"/>
              </a:rPr>
              <a:t>to take a lamb</a:t>
            </a:r>
            <a:r>
              <a:rPr lang="en-US" sz="3200" b="1" i="0" dirty="0">
                <a:solidFill>
                  <a:srgbClr val="000000"/>
                </a:solidFill>
                <a:effectLst/>
                <a:latin typeface="Arial" panose="020B0604020202020204" pitchFamily="34" charset="0"/>
                <a:cs typeface="Arial" panose="020B0604020202020204" pitchFamily="34" charset="0"/>
              </a:rPr>
              <a:t> </a:t>
            </a:r>
            <a:r>
              <a:rPr lang="en-US" sz="3200" b="1" i="0" dirty="0">
                <a:solidFill>
                  <a:srgbClr val="FF0000"/>
                </a:solidFill>
                <a:effectLst/>
                <a:latin typeface="Arial" panose="020B0604020202020204" pitchFamily="34" charset="0"/>
                <a:cs typeface="Arial" panose="020B0604020202020204" pitchFamily="34" charset="0"/>
              </a:rPr>
              <a:t>for his family</a:t>
            </a:r>
            <a:r>
              <a:rPr lang="en-US" sz="3200" b="1" i="0" dirty="0">
                <a:solidFill>
                  <a:srgbClr val="000000"/>
                </a:solidFill>
                <a:effectLst/>
                <a:latin typeface="Arial" panose="020B0604020202020204" pitchFamily="34" charset="0"/>
                <a:cs typeface="Arial" panose="020B0604020202020204" pitchFamily="34" charset="0"/>
              </a:rPr>
              <a:t>, one for each household. </a:t>
            </a:r>
            <a:r>
              <a:rPr lang="en-US" sz="3200" b="1" i="0" baseline="30000" dirty="0">
                <a:solidFill>
                  <a:srgbClr val="000000"/>
                </a:solidFill>
                <a:effectLst/>
                <a:latin typeface="Arial" panose="020B0604020202020204" pitchFamily="34" charset="0"/>
                <a:cs typeface="Arial" panose="020B0604020202020204" pitchFamily="34" charset="0"/>
              </a:rPr>
              <a:t>4 </a:t>
            </a:r>
            <a:r>
              <a:rPr lang="en-US" sz="3200" b="1" i="0" dirty="0">
                <a:solidFill>
                  <a:srgbClr val="000000"/>
                </a:solidFill>
                <a:effectLst/>
                <a:latin typeface="Arial" panose="020B0604020202020204" pitchFamily="34" charset="0"/>
                <a:cs typeface="Arial" panose="020B0604020202020204" pitchFamily="34" charset="0"/>
              </a:rPr>
              <a:t>If any household is too small for a whole lamb, they must share one with their nearest neighbor, having taken into account the number of people there are. You are to determine the amount of lamb needed in accordance with what each person will eat. </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655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8C4EF1-B743-6446-1CE4-8EC30812DA03}"/>
              </a:ext>
            </a:extLst>
          </p:cNvPr>
          <p:cNvSpPr txBox="1"/>
          <p:nvPr/>
        </p:nvSpPr>
        <p:spPr>
          <a:xfrm>
            <a:off x="716095" y="862713"/>
            <a:ext cx="10399924" cy="4031873"/>
          </a:xfrm>
          <a:prstGeom prst="rect">
            <a:avLst/>
          </a:prstGeom>
          <a:noFill/>
        </p:spPr>
        <p:txBody>
          <a:bodyPr wrap="square">
            <a:spAutoFit/>
          </a:bodyPr>
          <a:lstStyle/>
          <a:p>
            <a:r>
              <a:rPr lang="en-US" sz="3200" b="1" i="0" baseline="30000" dirty="0">
                <a:solidFill>
                  <a:srgbClr val="000000"/>
                </a:solidFill>
                <a:effectLst/>
                <a:latin typeface="Arial" panose="020B0604020202020204" pitchFamily="34" charset="0"/>
                <a:cs typeface="Arial" panose="020B0604020202020204" pitchFamily="34" charset="0"/>
              </a:rPr>
              <a:t>5 </a:t>
            </a:r>
            <a:r>
              <a:rPr lang="en-US" sz="3200" b="1" i="0" dirty="0">
                <a:solidFill>
                  <a:srgbClr val="000000"/>
                </a:solidFill>
                <a:effectLst/>
                <a:latin typeface="Arial" panose="020B0604020202020204" pitchFamily="34" charset="0"/>
                <a:cs typeface="Arial" panose="020B0604020202020204" pitchFamily="34" charset="0"/>
              </a:rPr>
              <a:t>The animals you </a:t>
            </a:r>
            <a:r>
              <a:rPr lang="en-US" sz="3200" b="1" i="0" dirty="0">
                <a:solidFill>
                  <a:srgbClr val="FF0000"/>
                </a:solidFill>
                <a:effectLst/>
                <a:latin typeface="Arial" panose="020B0604020202020204" pitchFamily="34" charset="0"/>
                <a:cs typeface="Arial" panose="020B0604020202020204" pitchFamily="34" charset="0"/>
              </a:rPr>
              <a:t>choose must be year-old males without defect</a:t>
            </a:r>
            <a:r>
              <a:rPr lang="en-US" sz="3200" b="1" i="0" dirty="0">
                <a:solidFill>
                  <a:srgbClr val="000000"/>
                </a:solidFill>
                <a:effectLst/>
                <a:latin typeface="Arial" panose="020B0604020202020204" pitchFamily="34" charset="0"/>
                <a:cs typeface="Arial" panose="020B0604020202020204" pitchFamily="34" charset="0"/>
              </a:rPr>
              <a:t>, and you may take them from the sheep or the goats. </a:t>
            </a:r>
            <a:r>
              <a:rPr lang="en-US" sz="3200" b="1" i="0" baseline="30000" dirty="0">
                <a:solidFill>
                  <a:srgbClr val="000000"/>
                </a:solidFill>
                <a:effectLst/>
                <a:latin typeface="Arial" panose="020B0604020202020204" pitchFamily="34" charset="0"/>
                <a:cs typeface="Arial" panose="020B0604020202020204" pitchFamily="34" charset="0"/>
              </a:rPr>
              <a:t>6 </a:t>
            </a:r>
            <a:r>
              <a:rPr lang="en-US" sz="3200" b="1" i="0" dirty="0">
                <a:solidFill>
                  <a:srgbClr val="FF0000"/>
                </a:solidFill>
                <a:effectLst/>
                <a:latin typeface="Arial" panose="020B0604020202020204" pitchFamily="34" charset="0"/>
                <a:cs typeface="Arial" panose="020B0604020202020204" pitchFamily="34" charset="0"/>
              </a:rPr>
              <a:t>Take care of them until the fourteenth day of the month</a:t>
            </a:r>
            <a:r>
              <a:rPr lang="en-US" sz="3200" b="1" i="0" dirty="0">
                <a:solidFill>
                  <a:srgbClr val="000000"/>
                </a:solidFill>
                <a:effectLst/>
                <a:latin typeface="Arial" panose="020B0604020202020204" pitchFamily="34" charset="0"/>
                <a:cs typeface="Arial" panose="020B0604020202020204" pitchFamily="34" charset="0"/>
              </a:rPr>
              <a:t>, when </a:t>
            </a:r>
            <a:r>
              <a:rPr lang="en-US" sz="3200" b="1" i="0" dirty="0">
                <a:solidFill>
                  <a:srgbClr val="FF0000"/>
                </a:solidFill>
                <a:effectLst/>
                <a:latin typeface="Arial" panose="020B0604020202020204" pitchFamily="34" charset="0"/>
                <a:cs typeface="Arial" panose="020B0604020202020204" pitchFamily="34" charset="0"/>
              </a:rPr>
              <a:t>all the members of the community of Israel must slaughter them at twilight. </a:t>
            </a:r>
            <a:r>
              <a:rPr lang="en-US" sz="3200" b="1" i="0" baseline="30000" dirty="0">
                <a:solidFill>
                  <a:srgbClr val="FF0000"/>
                </a:solidFill>
                <a:effectLst/>
                <a:latin typeface="Arial" panose="020B0604020202020204" pitchFamily="34" charset="0"/>
                <a:cs typeface="Arial" panose="020B0604020202020204" pitchFamily="34" charset="0"/>
              </a:rPr>
              <a:t>7 </a:t>
            </a:r>
            <a:r>
              <a:rPr lang="en-US" sz="3200" b="1" i="0" dirty="0">
                <a:solidFill>
                  <a:srgbClr val="000000"/>
                </a:solidFill>
                <a:effectLst/>
                <a:latin typeface="Arial" panose="020B0604020202020204" pitchFamily="34" charset="0"/>
                <a:cs typeface="Arial" panose="020B0604020202020204" pitchFamily="34" charset="0"/>
              </a:rPr>
              <a:t>Then they are </a:t>
            </a:r>
            <a:r>
              <a:rPr lang="en-US" sz="3200" b="1" i="0" dirty="0">
                <a:solidFill>
                  <a:srgbClr val="FF0000"/>
                </a:solidFill>
                <a:effectLst/>
                <a:latin typeface="Arial" panose="020B0604020202020204" pitchFamily="34" charset="0"/>
                <a:cs typeface="Arial" panose="020B0604020202020204" pitchFamily="34" charset="0"/>
              </a:rPr>
              <a:t>to take some of the blood and put it on the sides and tops of the doorframes of the houses </a:t>
            </a:r>
            <a:r>
              <a:rPr lang="en-US" sz="3200" b="1" i="0" dirty="0">
                <a:solidFill>
                  <a:srgbClr val="000000"/>
                </a:solidFill>
                <a:effectLst/>
                <a:latin typeface="Arial" panose="020B0604020202020204" pitchFamily="34" charset="0"/>
                <a:cs typeface="Arial" panose="020B0604020202020204" pitchFamily="34" charset="0"/>
              </a:rPr>
              <a:t>where they eat the lambs</a:t>
            </a:r>
            <a:r>
              <a:rPr lang="en-US" sz="3200" i="0" dirty="0">
                <a:solidFill>
                  <a:srgbClr val="000000"/>
                </a:solidFill>
                <a:effectLst/>
                <a:latin typeface="system-ui"/>
              </a:rPr>
              <a:t>.</a:t>
            </a:r>
            <a:endParaRPr lang="en-US" sz="3200" dirty="0"/>
          </a:p>
        </p:txBody>
      </p:sp>
    </p:spTree>
    <p:extLst>
      <p:ext uri="{BB962C8B-B14F-4D97-AF65-F5344CB8AC3E}">
        <p14:creationId xmlns:p14="http://schemas.microsoft.com/office/powerpoint/2010/main" val="98244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BC6655-F598-B4C4-21CE-628BB67AFE86}"/>
              </a:ext>
            </a:extLst>
          </p:cNvPr>
          <p:cNvSpPr txBox="1"/>
          <p:nvPr/>
        </p:nvSpPr>
        <p:spPr>
          <a:xfrm>
            <a:off x="714261" y="878450"/>
            <a:ext cx="10721248" cy="4524315"/>
          </a:xfrm>
          <a:prstGeom prst="rect">
            <a:avLst/>
          </a:prstGeom>
          <a:noFill/>
        </p:spPr>
        <p:txBody>
          <a:bodyPr wrap="square">
            <a:spAutoFit/>
          </a:bodyPr>
          <a:lstStyle/>
          <a:p>
            <a:r>
              <a:rPr lang="en-US" sz="3200" b="1" i="0" baseline="30000" dirty="0">
                <a:solidFill>
                  <a:srgbClr val="000000"/>
                </a:solidFill>
                <a:effectLst/>
                <a:latin typeface="Arial" panose="020B0604020202020204" pitchFamily="34" charset="0"/>
                <a:cs typeface="Arial" panose="020B0604020202020204" pitchFamily="34" charset="0"/>
              </a:rPr>
              <a:t>8 </a:t>
            </a:r>
            <a:r>
              <a:rPr lang="en-US" sz="3200" b="1" i="0" dirty="0">
                <a:solidFill>
                  <a:srgbClr val="000000"/>
                </a:solidFill>
                <a:effectLst/>
                <a:latin typeface="Arial" panose="020B0604020202020204" pitchFamily="34" charset="0"/>
                <a:cs typeface="Arial" panose="020B0604020202020204" pitchFamily="34" charset="0"/>
              </a:rPr>
              <a:t>That same night they are </a:t>
            </a:r>
            <a:r>
              <a:rPr lang="en-US" sz="3200" b="1" i="0" dirty="0">
                <a:solidFill>
                  <a:srgbClr val="FF0000"/>
                </a:solidFill>
                <a:effectLst/>
                <a:latin typeface="Arial" panose="020B0604020202020204" pitchFamily="34" charset="0"/>
                <a:cs typeface="Arial" panose="020B0604020202020204" pitchFamily="34" charset="0"/>
              </a:rPr>
              <a:t>to eat the meat roasted over the fire</a:t>
            </a:r>
            <a:r>
              <a:rPr lang="en-US" sz="3200" b="1" i="0" dirty="0">
                <a:effectLst/>
                <a:latin typeface="Arial" panose="020B0604020202020204" pitchFamily="34" charset="0"/>
                <a:cs typeface="Arial" panose="020B0604020202020204" pitchFamily="34" charset="0"/>
              </a:rPr>
              <a:t>, along with bitter herbs, and bread made without yeast. </a:t>
            </a:r>
            <a:r>
              <a:rPr lang="en-US" sz="3200" b="1" i="0" baseline="30000" dirty="0">
                <a:solidFill>
                  <a:srgbClr val="000000"/>
                </a:solidFill>
                <a:effectLst/>
                <a:latin typeface="Arial" panose="020B0604020202020204" pitchFamily="34" charset="0"/>
                <a:cs typeface="Arial" panose="020B0604020202020204" pitchFamily="34" charset="0"/>
              </a:rPr>
              <a:t>9 </a:t>
            </a:r>
            <a:r>
              <a:rPr lang="en-US" sz="3200" b="1" i="0" dirty="0">
                <a:solidFill>
                  <a:srgbClr val="FF0000"/>
                </a:solidFill>
                <a:effectLst/>
                <a:latin typeface="Arial" panose="020B0604020202020204" pitchFamily="34" charset="0"/>
                <a:cs typeface="Arial" panose="020B0604020202020204" pitchFamily="34" charset="0"/>
              </a:rPr>
              <a:t>Do not eat the meat raw or boiled in water, but roast it over a fire</a:t>
            </a:r>
            <a:r>
              <a:rPr lang="en-US" sz="3200" b="1" i="0" dirty="0">
                <a:solidFill>
                  <a:srgbClr val="000000"/>
                </a:solidFill>
                <a:effectLst/>
                <a:latin typeface="Arial" panose="020B0604020202020204" pitchFamily="34" charset="0"/>
                <a:cs typeface="Arial" panose="020B0604020202020204" pitchFamily="34" charset="0"/>
              </a:rPr>
              <a:t>—with the head, legs and internal organs. </a:t>
            </a:r>
            <a:r>
              <a:rPr lang="en-US" sz="3200" b="1" i="0" baseline="30000" dirty="0">
                <a:solidFill>
                  <a:srgbClr val="000000"/>
                </a:solidFill>
                <a:effectLst/>
                <a:latin typeface="Arial" panose="020B0604020202020204" pitchFamily="34" charset="0"/>
                <a:cs typeface="Arial" panose="020B0604020202020204" pitchFamily="34" charset="0"/>
              </a:rPr>
              <a:t>10 </a:t>
            </a:r>
            <a:r>
              <a:rPr lang="en-US" sz="3200" b="1" i="0" dirty="0">
                <a:solidFill>
                  <a:srgbClr val="FF0000"/>
                </a:solidFill>
                <a:effectLst/>
                <a:latin typeface="Arial" panose="020B0604020202020204" pitchFamily="34" charset="0"/>
                <a:cs typeface="Arial" panose="020B0604020202020204" pitchFamily="34" charset="0"/>
              </a:rPr>
              <a:t>Do not leave any of it till morning; </a:t>
            </a:r>
          </a:p>
          <a:p>
            <a:r>
              <a:rPr lang="en-US" sz="3200" b="1" i="0" dirty="0">
                <a:solidFill>
                  <a:srgbClr val="FF0000"/>
                </a:solidFill>
                <a:effectLst/>
                <a:latin typeface="Arial" panose="020B0604020202020204" pitchFamily="34" charset="0"/>
                <a:cs typeface="Arial" panose="020B0604020202020204" pitchFamily="34" charset="0"/>
              </a:rPr>
              <a:t>if some is left till morning, you must burn it. </a:t>
            </a:r>
            <a:r>
              <a:rPr lang="en-US" sz="3200" b="1" i="0" baseline="30000" dirty="0">
                <a:solidFill>
                  <a:srgbClr val="000000"/>
                </a:solidFill>
                <a:effectLst/>
                <a:latin typeface="Arial" panose="020B0604020202020204" pitchFamily="34" charset="0"/>
                <a:cs typeface="Arial" panose="020B0604020202020204" pitchFamily="34" charset="0"/>
              </a:rPr>
              <a:t>11 </a:t>
            </a:r>
            <a:r>
              <a:rPr lang="en-US" sz="3200" b="1" i="0" dirty="0">
                <a:solidFill>
                  <a:srgbClr val="000000"/>
                </a:solidFill>
                <a:effectLst/>
                <a:latin typeface="Arial" panose="020B0604020202020204" pitchFamily="34" charset="0"/>
                <a:cs typeface="Arial" panose="020B0604020202020204" pitchFamily="34" charset="0"/>
              </a:rPr>
              <a:t>This is how you are to eat it: with your cloak tucked into your belt, your sandals on your feet and your staff in your hand. Eat it in haste; it is </a:t>
            </a:r>
            <a:r>
              <a:rPr lang="en-US" sz="3200" b="1" i="0" dirty="0">
                <a:solidFill>
                  <a:srgbClr val="FF0000"/>
                </a:solidFill>
                <a:effectLst/>
                <a:latin typeface="Arial" panose="020B0604020202020204" pitchFamily="34" charset="0"/>
                <a:cs typeface="Arial" panose="020B0604020202020204" pitchFamily="34" charset="0"/>
              </a:rPr>
              <a:t>the </a:t>
            </a:r>
            <a:r>
              <a:rPr lang="en-US" sz="3200" b="1" i="0" cap="small" dirty="0">
                <a:solidFill>
                  <a:srgbClr val="FF0000"/>
                </a:solidFill>
                <a:effectLst/>
                <a:latin typeface="Arial" panose="020B0604020202020204" pitchFamily="34" charset="0"/>
                <a:cs typeface="Arial" panose="020B0604020202020204" pitchFamily="34" charset="0"/>
              </a:rPr>
              <a:t>Lord</a:t>
            </a:r>
            <a:r>
              <a:rPr lang="en-US" sz="3200" b="1" i="0" dirty="0">
                <a:solidFill>
                  <a:srgbClr val="FF0000"/>
                </a:solidFill>
                <a:effectLst/>
                <a:latin typeface="Arial" panose="020B0604020202020204" pitchFamily="34" charset="0"/>
                <a:cs typeface="Arial" panose="020B0604020202020204" pitchFamily="34" charset="0"/>
              </a:rPr>
              <a:t>’s Passover</a:t>
            </a:r>
            <a:r>
              <a:rPr lang="en-US" sz="3200" b="1" i="0" dirty="0">
                <a:solidFill>
                  <a:srgbClr val="000000"/>
                </a:solidFill>
                <a:effectLst/>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96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50F3B4-1311-4772-59EC-FA77F26213D5}"/>
              </a:ext>
            </a:extLst>
          </p:cNvPr>
          <p:cNvSpPr txBox="1"/>
          <p:nvPr/>
        </p:nvSpPr>
        <p:spPr>
          <a:xfrm>
            <a:off x="526112" y="284091"/>
            <a:ext cx="11194832" cy="44627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THE PASSOVER LAMB AND JESUS</a:t>
            </a:r>
          </a:p>
          <a:p>
            <a:pPr algn="ctr"/>
            <a:endParaRPr lang="en-US" sz="2800" b="1" dirty="0">
              <a:latin typeface="Arial" panose="020B0604020202020204" pitchFamily="34" charset="0"/>
              <a:cs typeface="Arial" panose="020B0604020202020204" pitchFamily="34" charset="0"/>
            </a:endParaRPr>
          </a:p>
          <a:p>
            <a:pPr marL="514350" indent="-514350">
              <a:buAutoNum type="arabicPeriod"/>
            </a:pPr>
            <a:r>
              <a:rPr lang="en-US" sz="2800" b="1" dirty="0">
                <a:latin typeface="Arial" panose="020B0604020202020204" pitchFamily="34" charset="0"/>
                <a:cs typeface="Arial" panose="020B0604020202020204" pitchFamily="34" charset="0"/>
              </a:rPr>
              <a:t>The LAMB was </a:t>
            </a:r>
            <a:r>
              <a:rPr lang="en-US" sz="2800" b="1" dirty="0">
                <a:solidFill>
                  <a:srgbClr val="FF0000"/>
                </a:solidFill>
                <a:latin typeface="Arial" panose="020B0604020202020204" pitchFamily="34" charset="0"/>
                <a:cs typeface="Arial" panose="020B0604020202020204" pitchFamily="34" charset="0"/>
              </a:rPr>
              <a:t>CHOSEN</a:t>
            </a:r>
            <a:r>
              <a:rPr lang="en-US" sz="2800" b="1" dirty="0">
                <a:latin typeface="Arial" panose="020B0604020202020204" pitchFamily="34" charset="0"/>
                <a:cs typeface="Arial" panose="020B0604020202020204" pitchFamily="34" charset="0"/>
              </a:rPr>
              <a:t> on the</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10</a:t>
            </a:r>
            <a:r>
              <a:rPr lang="en-US" sz="2800" b="1" baseline="30000" dirty="0">
                <a:solidFill>
                  <a:srgbClr val="FF0000"/>
                </a:solidFill>
                <a:latin typeface="Arial" panose="020B0604020202020204" pitchFamily="34" charset="0"/>
                <a:cs typeface="Arial" panose="020B0604020202020204" pitchFamily="34" charset="0"/>
              </a:rPr>
              <a:t>th</a:t>
            </a:r>
            <a:r>
              <a:rPr lang="en-US" sz="2800" b="1" dirty="0">
                <a:solidFill>
                  <a:srgbClr val="FF0000"/>
                </a:solidFill>
                <a:latin typeface="Arial" panose="020B0604020202020204" pitchFamily="34" charset="0"/>
                <a:cs typeface="Arial" panose="020B0604020202020204" pitchFamily="34" charset="0"/>
              </a:rPr>
              <a:t> DAY </a:t>
            </a:r>
            <a:r>
              <a:rPr lang="en-US" sz="2800" b="1" dirty="0">
                <a:latin typeface="Arial" panose="020B0604020202020204" pitchFamily="34" charset="0"/>
                <a:cs typeface="Arial" panose="020B0604020202020204" pitchFamily="34" charset="0"/>
              </a:rPr>
              <a:t>of Nissan (vs. 3).</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Every family or household were </a:t>
            </a:r>
          </a:p>
          <a:p>
            <a:r>
              <a:rPr lang="en-US" sz="2800" b="1" dirty="0">
                <a:latin typeface="Arial" panose="020B0604020202020204" pitchFamily="34" charset="0"/>
                <a:cs typeface="Arial" panose="020B0604020202020204" pitchFamily="34" charset="0"/>
              </a:rPr>
              <a:t>     to select a lamb for their family.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The lamb had to be selected by</a:t>
            </a:r>
          </a:p>
          <a:p>
            <a:r>
              <a:rPr lang="en-US" sz="2800" b="1" dirty="0">
                <a:latin typeface="Arial" panose="020B0604020202020204" pitchFamily="34" charset="0"/>
                <a:cs typeface="Arial" panose="020B0604020202020204" pitchFamily="34" charset="0"/>
              </a:rPr>
              <a:t>    the 10</a:t>
            </a:r>
            <a:r>
              <a:rPr lang="en-US" sz="2800" b="1" baseline="30000" dirty="0">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Day of Nissan, the first month of the Jewish calendar.     </a:t>
            </a:r>
            <a:r>
              <a:rPr lang="en-US" sz="2800" b="1" dirty="0">
                <a:solidFill>
                  <a:srgbClr val="FF0000"/>
                </a:solidFill>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pic>
        <p:nvPicPr>
          <p:cNvPr id="1030" name="Picture 6" descr="8,799 Spring Lambs Stock Photos - Free &amp; Royalty-Free Stock Photos from  Dreamstime">
            <a:extLst>
              <a:ext uri="{FF2B5EF4-FFF2-40B4-BE49-F238E27FC236}">
                <a16:creationId xmlns:a16="http://schemas.microsoft.com/office/drawing/2014/main" id="{BD10AD45-66B9-BE13-6729-523697C63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001" y="1507775"/>
            <a:ext cx="3929063" cy="261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92940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1607</TotalTime>
  <Words>1451</Words>
  <Application>Microsoft Office PowerPoint</Application>
  <PresentationFormat>Widescreen</PresentationFormat>
  <Paragraphs>217</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system-ui</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Kingston Tong</dc:creator>
  <cp:lastModifiedBy>Michael Tong</cp:lastModifiedBy>
  <cp:revision>6</cp:revision>
  <dcterms:created xsi:type="dcterms:W3CDTF">2023-02-17T00:14:05Z</dcterms:created>
  <dcterms:modified xsi:type="dcterms:W3CDTF">2023-04-17T17:13:21Z</dcterms:modified>
</cp:coreProperties>
</file>