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6" r:id="rId2"/>
    <p:sldId id="343" r:id="rId3"/>
    <p:sldId id="344" r:id="rId4"/>
    <p:sldId id="318" r:id="rId5"/>
    <p:sldId id="320" r:id="rId6"/>
    <p:sldId id="321" r:id="rId7"/>
    <p:sldId id="345" r:id="rId8"/>
    <p:sldId id="346" r:id="rId9"/>
    <p:sldId id="311" r:id="rId10"/>
    <p:sldId id="313" r:id="rId11"/>
    <p:sldId id="268" r:id="rId12"/>
    <p:sldId id="306" r:id="rId13"/>
    <p:sldId id="307" r:id="rId14"/>
    <p:sldId id="323" r:id="rId15"/>
    <p:sldId id="355" r:id="rId16"/>
    <p:sldId id="356" r:id="rId17"/>
    <p:sldId id="308" r:id="rId18"/>
    <p:sldId id="329" r:id="rId19"/>
    <p:sldId id="322" r:id="rId20"/>
    <p:sldId id="314" r:id="rId21"/>
    <p:sldId id="312" r:id="rId22"/>
    <p:sldId id="327" r:id="rId23"/>
    <p:sldId id="326" r:id="rId24"/>
    <p:sldId id="328" r:id="rId25"/>
    <p:sldId id="357" r:id="rId26"/>
    <p:sldId id="304" r:id="rId27"/>
    <p:sldId id="331" r:id="rId28"/>
    <p:sldId id="330" r:id="rId29"/>
    <p:sldId id="333" r:id="rId30"/>
    <p:sldId id="332" r:id="rId31"/>
    <p:sldId id="341" r:id="rId32"/>
    <p:sldId id="334" r:id="rId33"/>
    <p:sldId id="337" r:id="rId34"/>
    <p:sldId id="336" r:id="rId35"/>
    <p:sldId id="335" r:id="rId36"/>
    <p:sldId id="338" r:id="rId37"/>
    <p:sldId id="297" r:id="rId38"/>
    <p:sldId id="298" r:id="rId39"/>
    <p:sldId id="325" r:id="rId40"/>
    <p:sldId id="342" r:id="rId41"/>
    <p:sldId id="339" r:id="rId42"/>
    <p:sldId id="358" r:id="rId43"/>
    <p:sldId id="347" r:id="rId44"/>
    <p:sldId id="348" r:id="rId45"/>
    <p:sldId id="350" r:id="rId46"/>
    <p:sldId id="349" r:id="rId47"/>
    <p:sldId id="359" r:id="rId48"/>
    <p:sldId id="351" r:id="rId49"/>
    <p:sldId id="354" r:id="rId50"/>
    <p:sldId id="352" r:id="rId51"/>
    <p:sldId id="35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A9E15E-19A1-4118-A5DD-AC8E67D96B28}" type="datetimeFigureOut">
              <a:rPr lang="en-US" smtClean="0"/>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100217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9E15E-19A1-4118-A5DD-AC8E67D96B28}" type="datetimeFigureOut">
              <a:rPr lang="en-US" smtClean="0"/>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8792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9E15E-19A1-4118-A5DD-AC8E67D96B28}" type="datetimeFigureOut">
              <a:rPr lang="en-US" smtClean="0"/>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341387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9E15E-19A1-4118-A5DD-AC8E67D96B28}" type="datetimeFigureOut">
              <a:rPr lang="en-US" smtClean="0"/>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42334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A9E15E-19A1-4118-A5DD-AC8E67D96B28}" type="datetimeFigureOut">
              <a:rPr lang="en-US" smtClean="0"/>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3429413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9E15E-19A1-4118-A5DD-AC8E67D96B28}" type="datetimeFigureOut">
              <a:rPr lang="en-US" smtClean="0"/>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231189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9E15E-19A1-4118-A5DD-AC8E67D96B28}" type="datetimeFigureOut">
              <a:rPr lang="en-US" smtClean="0"/>
              <a:t>08/09/2023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263614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A9E15E-19A1-4118-A5DD-AC8E67D96B28}" type="datetimeFigureOut">
              <a:rPr lang="en-US" smtClean="0"/>
              <a:t>08/09/2023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257234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9E15E-19A1-4118-A5DD-AC8E67D96B28}" type="datetimeFigureOut">
              <a:rPr lang="en-US" smtClean="0"/>
              <a:t>08/09/2023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258845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9E15E-19A1-4118-A5DD-AC8E67D96B28}" type="datetimeFigureOut">
              <a:rPr lang="en-US" smtClean="0"/>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369867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9E15E-19A1-4118-A5DD-AC8E67D96B28}" type="datetimeFigureOut">
              <a:rPr lang="en-US" smtClean="0"/>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2D623-E765-4AAB-84B5-81FA99BEF3B0}" type="slidenum">
              <a:rPr lang="en-US" smtClean="0"/>
              <a:t>‹#›</a:t>
            </a:fld>
            <a:endParaRPr lang="en-US"/>
          </a:p>
        </p:txBody>
      </p:sp>
    </p:spTree>
    <p:extLst>
      <p:ext uri="{BB962C8B-B14F-4D97-AF65-F5344CB8AC3E}">
        <p14:creationId xmlns:p14="http://schemas.microsoft.com/office/powerpoint/2010/main" val="97984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9E15E-19A1-4118-A5DD-AC8E67D96B28}" type="datetimeFigureOut">
              <a:rPr lang="en-US" smtClean="0"/>
              <a:t>08/09/2023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2D623-E765-4AAB-84B5-81FA99BEF3B0}" type="slidenum">
              <a:rPr lang="en-US" smtClean="0"/>
              <a:t>‹#›</a:t>
            </a:fld>
            <a:endParaRPr lang="en-US"/>
          </a:p>
        </p:txBody>
      </p:sp>
    </p:spTree>
    <p:extLst>
      <p:ext uri="{BB962C8B-B14F-4D97-AF65-F5344CB8AC3E}">
        <p14:creationId xmlns:p14="http://schemas.microsoft.com/office/powerpoint/2010/main" val="3409845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iblegateway.com/passage/?search=1%20Kings%206&amp;version=NIV#fen-NIV-8898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en.wikipedia.org/wiki/Ahmose-Nefertar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ncientegyptonline.co.uk/hykso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Amenhotep_I#cite_note-Bryan_226-37" TargetMode="External"/><Relationship Id="rId2" Type="http://schemas.openxmlformats.org/officeDocument/2006/relationships/hyperlink" Target="https://en.wikipedia.org/wiki/Deir_el-Bahri" TargetMode="External"/><Relationship Id="rId1" Type="http://schemas.openxmlformats.org/officeDocument/2006/relationships/slideLayout" Target="../slideLayouts/slideLayout2.xml"/><Relationship Id="rId4" Type="http://schemas.openxmlformats.org/officeDocument/2006/relationships/hyperlink" Target="https://en.wikipedia.org/wiki/Amdua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iblegateway.com/passage/?search=Genesis%2012&amp;version=NIV#fen-NIV-302b" TargetMode="External"/><Relationship Id="rId2" Type="http://schemas.openxmlformats.org/officeDocument/2006/relationships/hyperlink" Target="https://www.biblegateway.com/passage/?search=Genesis%2012&amp;version=NIV#fen-NIV-301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biblegateway.com/passage/?search=Genesis+15&amp;version=NIV#fen-NIV-379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EC3A22-E129-CA1E-209B-E1C57D5E6312}"/>
              </a:ext>
            </a:extLst>
          </p:cNvPr>
          <p:cNvSpPr txBox="1"/>
          <p:nvPr/>
        </p:nvSpPr>
        <p:spPr>
          <a:xfrm>
            <a:off x="879513" y="616945"/>
            <a:ext cx="10432973"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a:t>
            </a:r>
            <a:r>
              <a:rPr lang="en-US" dirty="0"/>
              <a:t> </a:t>
            </a:r>
            <a:r>
              <a:rPr lang="en-US" sz="3200" b="1" dirty="0">
                <a:latin typeface="Arial" panose="020B0604020202020204" pitchFamily="34" charset="0"/>
                <a:cs typeface="Arial" panose="020B0604020202020204" pitchFamily="34" charset="0"/>
              </a:rPr>
              <a:t>PHARAOHS OF EGYPT AND THE ISRAELITES </a:t>
            </a:r>
            <a:endParaRPr lang="en-US" sz="28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D2D5305-C9E4-6F01-0572-28003E467474}"/>
              </a:ext>
            </a:extLst>
          </p:cNvPr>
          <p:cNvPicPr>
            <a:picLocks noChangeAspect="1"/>
          </p:cNvPicPr>
          <p:nvPr/>
        </p:nvPicPr>
        <p:blipFill>
          <a:blip r:embed="rId2"/>
          <a:stretch>
            <a:fillRect/>
          </a:stretch>
        </p:blipFill>
        <p:spPr>
          <a:xfrm>
            <a:off x="3767136" y="1989979"/>
            <a:ext cx="4657725" cy="3781425"/>
          </a:xfrm>
          <a:prstGeom prst="rect">
            <a:avLst/>
          </a:prstGeom>
        </p:spPr>
      </p:pic>
    </p:spTree>
    <p:extLst>
      <p:ext uri="{BB962C8B-B14F-4D97-AF65-F5344CB8AC3E}">
        <p14:creationId xmlns:p14="http://schemas.microsoft.com/office/powerpoint/2010/main" val="258787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BBEC59-105E-7E6F-1C80-241F006E4B10}"/>
              </a:ext>
            </a:extLst>
          </p:cNvPr>
          <p:cNvSpPr txBox="1"/>
          <p:nvPr/>
        </p:nvSpPr>
        <p:spPr>
          <a:xfrm>
            <a:off x="730785" y="667928"/>
            <a:ext cx="10730429" cy="5262979"/>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Second Intermediate period (ca. 1630 - 1539/1523 B.C.E)</a:t>
            </a:r>
          </a:p>
          <a:p>
            <a:r>
              <a:rPr lang="en-US" sz="2400" b="1" dirty="0">
                <a:latin typeface="Arial" panose="020B0604020202020204" pitchFamily="34" charset="0"/>
                <a:cs typeface="Arial" panose="020B0604020202020204" pitchFamily="34" charset="0"/>
              </a:rPr>
              <a:t>     Dynasty 15 (ca. 1630 - 1523 B.C.E.)</a:t>
            </a:r>
          </a:p>
          <a:p>
            <a:r>
              <a:rPr lang="en-US" sz="2400" b="1" dirty="0">
                <a:latin typeface="Arial" panose="020B0604020202020204" pitchFamily="34" charset="0"/>
                <a:cs typeface="Arial" panose="020B0604020202020204" pitchFamily="34" charset="0"/>
              </a:rPr>
              <a:t>     Dynasty 16 (dates unknown: minor Hyksos rulers,</a:t>
            </a:r>
          </a:p>
          <a:p>
            <a:r>
              <a:rPr lang="en-US" sz="2400" b="1" dirty="0">
                <a:latin typeface="Arial" panose="020B0604020202020204" pitchFamily="34" charset="0"/>
                <a:cs typeface="Arial" panose="020B0604020202020204" pitchFamily="34" charset="0"/>
              </a:rPr>
              <a:t>                          contemporary with Dynasty 15)</a:t>
            </a:r>
          </a:p>
          <a:p>
            <a:r>
              <a:rPr lang="en-US" sz="2400" b="1" dirty="0">
                <a:latin typeface="Arial" panose="020B0604020202020204" pitchFamily="34" charset="0"/>
                <a:cs typeface="Arial" panose="020B0604020202020204" pitchFamily="34" charset="0"/>
              </a:rPr>
              <a:t>     Dynasty 17 (ca. 1630 - 1539 B.C.E.)</a:t>
            </a:r>
          </a:p>
          <a:p>
            <a:r>
              <a:rPr lang="en-US" sz="2400" b="1" dirty="0">
                <a:solidFill>
                  <a:srgbClr val="FF0000"/>
                </a:solidFill>
                <a:latin typeface="Arial" panose="020B0604020202020204" pitchFamily="34" charset="0"/>
                <a:cs typeface="Arial" panose="020B0604020202020204" pitchFamily="34" charset="0"/>
              </a:rPr>
              <a:t>New Kingdom (ca. 1539 - 1075 B.C.E.)                    </a:t>
            </a:r>
            <a:r>
              <a:rPr lang="en-US" sz="2400" b="1" dirty="0">
                <a:latin typeface="Arial" panose="020B0604020202020204" pitchFamily="34" charset="0"/>
                <a:cs typeface="Arial" panose="020B0604020202020204" pitchFamily="34" charset="0"/>
              </a:rPr>
              <a:t>Valley of the Kings</a:t>
            </a:r>
            <a:endParaRPr lang="en-US" sz="2400" b="1" dirty="0">
              <a:solidFill>
                <a:srgbClr val="FF0000"/>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Dynasty 18 (ca. 1539 - 1292 B.C.E.)</a:t>
            </a:r>
          </a:p>
          <a:p>
            <a:r>
              <a:rPr lang="en-US" sz="2400" b="1" dirty="0">
                <a:latin typeface="Arial" panose="020B0604020202020204" pitchFamily="34" charset="0"/>
                <a:cs typeface="Arial" panose="020B0604020202020204" pitchFamily="34" charset="0"/>
              </a:rPr>
              <a:t>     Dynasty 19 (ca. 1292 - 1190 B.C.E.)</a:t>
            </a:r>
          </a:p>
          <a:p>
            <a:r>
              <a:rPr lang="en-US" sz="2400" b="1" dirty="0">
                <a:latin typeface="Arial" panose="020B0604020202020204" pitchFamily="34" charset="0"/>
                <a:cs typeface="Arial" panose="020B0604020202020204" pitchFamily="34" charset="0"/>
              </a:rPr>
              <a:t>     Dynasty 20 (ca. 1190 - 1075 B.C.E.)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Notation:  The names of the Pharaoh are well established, but the </a:t>
            </a:r>
          </a:p>
          <a:p>
            <a:r>
              <a:rPr lang="en-US" sz="2400" b="1" dirty="0">
                <a:latin typeface="Arial" panose="020B0604020202020204" pitchFamily="34" charset="0"/>
                <a:cs typeface="Arial" panose="020B0604020202020204" pitchFamily="34" charset="0"/>
              </a:rPr>
              <a:t>                   assigned dates of the Pharaoh are still dispute. Thus my </a:t>
            </a:r>
          </a:p>
          <a:p>
            <a:r>
              <a:rPr lang="en-US" sz="2400" b="1" dirty="0">
                <a:latin typeface="Arial" panose="020B0604020202020204" pitchFamily="34" charset="0"/>
                <a:cs typeface="Arial" panose="020B0604020202020204" pitchFamily="34" charset="0"/>
              </a:rPr>
              <a:t>                   focus is not so much on the dates but the lineage and legacy </a:t>
            </a:r>
          </a:p>
          <a:p>
            <a:r>
              <a:rPr lang="en-US" sz="2400" b="1" dirty="0">
                <a:latin typeface="Arial" panose="020B0604020202020204" pitchFamily="34" charset="0"/>
                <a:cs typeface="Arial" panose="020B0604020202020204" pitchFamily="34" charset="0"/>
              </a:rPr>
              <a:t>                   of the Pharaohs as it relates to the biblical narratives.</a:t>
            </a:r>
          </a:p>
        </p:txBody>
      </p:sp>
    </p:spTree>
    <p:extLst>
      <p:ext uri="{BB962C8B-B14F-4D97-AF65-F5344CB8AC3E}">
        <p14:creationId xmlns:p14="http://schemas.microsoft.com/office/powerpoint/2010/main" val="139804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3CE28D5-9A5F-A6FB-1EC2-F84AC238EE8D}"/>
              </a:ext>
            </a:extLst>
          </p:cNvPr>
          <p:cNvGraphicFramePr>
            <a:graphicFrameLocks noGrp="1"/>
          </p:cNvGraphicFramePr>
          <p:nvPr>
            <p:extLst>
              <p:ext uri="{D42A27DB-BD31-4B8C-83A1-F6EECF244321}">
                <p14:modId xmlns:p14="http://schemas.microsoft.com/office/powerpoint/2010/main" val="477050060"/>
              </p:ext>
            </p:extLst>
          </p:nvPr>
        </p:nvGraphicFramePr>
        <p:xfrm>
          <a:off x="44067" y="0"/>
          <a:ext cx="12147125" cy="6755156"/>
        </p:xfrm>
        <a:graphic>
          <a:graphicData uri="http://schemas.openxmlformats.org/drawingml/2006/table">
            <a:tbl>
              <a:tblPr firstRow="1" bandRow="1">
                <a:tableStyleId>{5C22544A-7EE6-4342-B048-85BDC9FD1C3A}</a:tableStyleId>
              </a:tblPr>
              <a:tblGrid>
                <a:gridCol w="9007318">
                  <a:extLst>
                    <a:ext uri="{9D8B030D-6E8A-4147-A177-3AD203B41FA5}">
                      <a16:colId xmlns:a16="http://schemas.microsoft.com/office/drawing/2014/main" val="1922605860"/>
                    </a:ext>
                  </a:extLst>
                </a:gridCol>
                <a:gridCol w="3139807">
                  <a:extLst>
                    <a:ext uri="{9D8B030D-6E8A-4147-A177-3AD203B41FA5}">
                      <a16:colId xmlns:a16="http://schemas.microsoft.com/office/drawing/2014/main" val="3577739134"/>
                    </a:ext>
                  </a:extLst>
                </a:gridCol>
              </a:tblGrid>
              <a:tr h="695217">
                <a:tc>
                  <a:txBody>
                    <a:bodyPr/>
                    <a:lstStyle/>
                    <a:p>
                      <a:pPr algn="l"/>
                      <a:r>
                        <a:rPr lang="en-US" sz="2400" dirty="0">
                          <a:solidFill>
                            <a:schemeClr val="tx1"/>
                          </a:solidFill>
                          <a:latin typeface="Arial" panose="020B0604020202020204" pitchFamily="34" charset="0"/>
                          <a:cs typeface="Arial" panose="020B0604020202020204" pitchFamily="34" charset="0"/>
                        </a:rPr>
                        <a:t>D. GOD FULFILLS HIS PROMISE TO ABRAHAM (EX. 1-15).                                                                     </a:t>
                      </a:r>
                      <a:endParaRPr lang="en-US" sz="2400" dirty="0"/>
                    </a:p>
                  </a:txBody>
                  <a:tcPr/>
                </a:tc>
                <a:tc>
                  <a:txBody>
                    <a:bodyPr/>
                    <a:lstStyle/>
                    <a:p>
                      <a:pPr algn="ctr"/>
                      <a:r>
                        <a:rPr lang="en-US" sz="2400" dirty="0">
                          <a:solidFill>
                            <a:schemeClr val="tx1"/>
                          </a:solidFill>
                        </a:rPr>
                        <a:t>DATES?</a:t>
                      </a:r>
                    </a:p>
                  </a:txBody>
                  <a:tcPr/>
                </a:tc>
                <a:extLst>
                  <a:ext uri="{0D108BD9-81ED-4DB2-BD59-A6C34878D82A}">
                    <a16:rowId xmlns:a16="http://schemas.microsoft.com/office/drawing/2014/main" val="1072917886"/>
                  </a:ext>
                </a:extLst>
              </a:tr>
              <a:tr h="458610">
                <a:tc>
                  <a:txBody>
                    <a:bodyPr/>
                    <a:lstStyle/>
                    <a:p>
                      <a:r>
                        <a:rPr lang="en-US" sz="2400" b="1" dirty="0">
                          <a:latin typeface="Arial" panose="020B0604020202020204" pitchFamily="34" charset="0"/>
                          <a:cs typeface="Arial" panose="020B0604020202020204" pitchFamily="34" charset="0"/>
                        </a:rPr>
                        <a:t>Ahmose I: The Father of the New Kingdom</a:t>
                      </a:r>
                    </a:p>
                    <a:p>
                      <a:r>
                        <a:rPr lang="en-US" sz="2400" b="1" dirty="0">
                          <a:latin typeface="Arial" panose="020B0604020202020204" pitchFamily="34" charset="0"/>
                          <a:cs typeface="Arial" panose="020B0604020202020204" pitchFamily="34" charset="0"/>
                        </a:rPr>
                        <a:t>                   Expelled the Hyksos people from Egypt  </a:t>
                      </a:r>
                    </a:p>
                    <a:p>
                      <a:r>
                        <a:rPr lang="en-US" sz="2400" b="1" dirty="0">
                          <a:latin typeface="Arial" panose="020B0604020202020204" pitchFamily="34" charset="0"/>
                          <a:cs typeface="Arial" panose="020B0604020202020204" pitchFamily="34" charset="0"/>
                        </a:rPr>
                        <a:t>                   Enslavement of the Hebrews (?)</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1550–1525 B.C.</a:t>
                      </a:r>
                      <a:endParaRPr lang="en-US" sz="2400" dirty="0"/>
                    </a:p>
                  </a:txBody>
                  <a:tcPr/>
                </a:tc>
                <a:extLst>
                  <a:ext uri="{0D108BD9-81ED-4DB2-BD59-A6C34878D82A}">
                    <a16:rowId xmlns:a16="http://schemas.microsoft.com/office/drawing/2014/main" val="2350530476"/>
                  </a:ext>
                </a:extLst>
              </a:tr>
              <a:tr h="591718">
                <a:tc>
                  <a:txBody>
                    <a:bodyPr/>
                    <a:lstStyle/>
                    <a:p>
                      <a:r>
                        <a:rPr lang="en-US" sz="2400" b="1" dirty="0">
                          <a:latin typeface="Arial" panose="020B0604020202020204" pitchFamily="34" charset="0"/>
                          <a:cs typeface="Arial" panose="020B0604020202020204" pitchFamily="34" charset="0"/>
                        </a:rPr>
                        <a:t>Amenhotep I: Rebuilding and expanding Valley of the Kings</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1525–1504 B.C.</a:t>
                      </a:r>
                    </a:p>
                  </a:txBody>
                  <a:tcPr/>
                </a:tc>
                <a:extLst>
                  <a:ext uri="{0D108BD9-81ED-4DB2-BD59-A6C34878D82A}">
                    <a16:rowId xmlns:a16="http://schemas.microsoft.com/office/drawing/2014/main" val="2486469722"/>
                  </a:ext>
                </a:extLst>
              </a:tr>
              <a:tr h="458610">
                <a:tc>
                  <a:txBody>
                    <a:bodyPr/>
                    <a:lstStyle/>
                    <a:p>
                      <a:r>
                        <a:rPr lang="en-US" sz="2400" b="1" dirty="0">
                          <a:latin typeface="Arial" panose="020B0604020202020204" pitchFamily="34" charset="0"/>
                          <a:cs typeface="Arial" panose="020B0604020202020204" pitchFamily="34" charset="0"/>
                        </a:rPr>
                        <a:t>Thutmose I: The Adoption of Moses?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1504–1492 B.C.</a:t>
                      </a:r>
                    </a:p>
                  </a:txBody>
                  <a:tcPr/>
                </a:tc>
                <a:extLst>
                  <a:ext uri="{0D108BD9-81ED-4DB2-BD59-A6C34878D82A}">
                    <a16:rowId xmlns:a16="http://schemas.microsoft.com/office/drawing/2014/main" val="1960631851"/>
                  </a:ext>
                </a:extLst>
              </a:tr>
              <a:tr h="548475">
                <a:tc>
                  <a:txBody>
                    <a:bodyPr/>
                    <a:lstStyle/>
                    <a:p>
                      <a:r>
                        <a:rPr lang="en-US" sz="2400" b="1" dirty="0">
                          <a:latin typeface="Arial" panose="020B0604020202020204" pitchFamily="34" charset="0"/>
                          <a:cs typeface="Arial" panose="020B0604020202020204" pitchFamily="34" charset="0"/>
                        </a:rPr>
                        <a:t>Hatshepsut: Co-regent with Thutmose II</a:t>
                      </a:r>
                    </a:p>
                    <a:p>
                      <a:r>
                        <a:rPr lang="en-US" sz="2400" b="1" dirty="0">
                          <a:latin typeface="Arial" panose="020B0604020202020204" pitchFamily="34" charset="0"/>
                          <a:cs typeface="Arial" panose="020B0604020202020204" pitchFamily="34" charset="0"/>
                        </a:rPr>
                        <a:t>                      Co-regent with Thutmose III</a:t>
                      </a:r>
                    </a:p>
                    <a:p>
                      <a:r>
                        <a:rPr lang="en-US" sz="2400" b="1" dirty="0">
                          <a:latin typeface="Arial" panose="020B0604020202020204" pitchFamily="34" charset="0"/>
                          <a:cs typeface="Arial" panose="020B0604020202020204" pitchFamily="34" charset="0"/>
                        </a:rPr>
                        <a:t>                      Queen Hatshepsut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1492–1479 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1479–1473 B.C.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1473–1458 B.C. </a:t>
                      </a:r>
                    </a:p>
                  </a:txBody>
                  <a:tcPr/>
                </a:tc>
                <a:extLst>
                  <a:ext uri="{0D108BD9-81ED-4DB2-BD59-A6C34878D82A}">
                    <a16:rowId xmlns:a16="http://schemas.microsoft.com/office/drawing/2014/main" val="1762160864"/>
                  </a:ext>
                </a:extLst>
              </a:tr>
              <a:tr h="340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Thutmose III: Warrior Pharaoh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Builder of Egypt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Thutmose III the Pharaoh of the Exodus?</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1458–1425 B.C.</a:t>
                      </a:r>
                    </a:p>
                  </a:txBody>
                  <a:tcPr/>
                </a:tc>
                <a:extLst>
                  <a:ext uri="{0D108BD9-81ED-4DB2-BD59-A6C34878D82A}">
                    <a16:rowId xmlns:a16="http://schemas.microsoft.com/office/drawing/2014/main" val="1804426328"/>
                  </a:ext>
                </a:extLst>
              </a:tr>
              <a:tr h="458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Amenhotep II: Maintain Egypt and expanded Karnack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 ca. 1425-1400 B.C.</a:t>
                      </a:r>
                    </a:p>
                  </a:txBody>
                  <a:tcPr/>
                </a:tc>
                <a:extLst>
                  <a:ext uri="{0D108BD9-81ED-4DB2-BD59-A6C34878D82A}">
                    <a16:rowId xmlns:a16="http://schemas.microsoft.com/office/drawing/2014/main" val="3559388640"/>
                  </a:ext>
                </a:extLst>
              </a:tr>
              <a:tr h="98484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Thutmose IV:   The Wilderness Wandering       ?                           ca. 1400-1390 B.C.</a:t>
                      </a:r>
                    </a:p>
                    <a:p>
                      <a:r>
                        <a:rPr lang="en-US" sz="2400" b="1" dirty="0">
                          <a:latin typeface="Arial" panose="020B0604020202020204" pitchFamily="34" charset="0"/>
                          <a:cs typeface="Arial" panose="020B0604020202020204" pitchFamily="34" charset="0"/>
                        </a:rPr>
                        <a:t>Amenhotep III:                                                                                   ca. 1390-1353 B.C.</a:t>
                      </a:r>
                    </a:p>
                  </a:txBody>
                  <a:tcPr/>
                </a:tc>
                <a:tc hMerge="1">
                  <a:txBody>
                    <a:bodyPr/>
                    <a:lstStyle/>
                    <a:p>
                      <a:r>
                        <a:rPr lang="en-US" sz="2400" b="1"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378293343"/>
                  </a:ext>
                </a:extLst>
              </a:tr>
            </a:tbl>
          </a:graphicData>
        </a:graphic>
      </p:graphicFrame>
    </p:spTree>
    <p:extLst>
      <p:ext uri="{BB962C8B-B14F-4D97-AF65-F5344CB8AC3E}">
        <p14:creationId xmlns:p14="http://schemas.microsoft.com/office/powerpoint/2010/main" val="58905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C3BB1-F024-3957-A60A-586399512E90}"/>
              </a:ext>
            </a:extLst>
          </p:cNvPr>
          <p:cNvSpPr txBox="1"/>
          <p:nvPr/>
        </p:nvSpPr>
        <p:spPr>
          <a:xfrm>
            <a:off x="716096" y="583894"/>
            <a:ext cx="10895682" cy="575542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III. THE EXODUS ANDTHE PHARAOHS.</a:t>
            </a:r>
          </a:p>
          <a:p>
            <a:pPr algn="ct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  KEY PASSAGES ON THE BIBLICAL DATES FOR THE EXODUS.</a:t>
            </a:r>
          </a:p>
          <a:p>
            <a:pPr algn="ctr"/>
            <a:endParaRPr lang="en-US" sz="28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 Kings 6:1 </a:t>
            </a:r>
            <a:r>
              <a:rPr lang="en-US" sz="2400" b="1" dirty="0">
                <a:solidFill>
                  <a:srgbClr val="FF0000"/>
                </a:solidFill>
                <a:latin typeface="Arial" panose="020B0604020202020204" pitchFamily="34" charset="0"/>
                <a:cs typeface="Arial" panose="020B0604020202020204" pitchFamily="34" charset="0"/>
              </a:rPr>
              <a:t>“</a:t>
            </a:r>
            <a:r>
              <a:rPr lang="en-US" sz="2400" b="1" i="0" dirty="0">
                <a:solidFill>
                  <a:srgbClr val="FF0000"/>
                </a:solidFill>
                <a:effectLst/>
                <a:latin typeface="Arial" panose="020B0604020202020204" pitchFamily="34" charset="0"/>
                <a:cs typeface="Arial" panose="020B0604020202020204" pitchFamily="34" charset="0"/>
              </a:rPr>
              <a:t>In the four hundred and eightieth</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baseline="30000" dirty="0">
                <a:solidFill>
                  <a:srgbClr val="FF0000"/>
                </a:solidFill>
                <a:effectLst/>
                <a:latin typeface="Arial" panose="020B0604020202020204" pitchFamily="34" charset="0"/>
                <a:cs typeface="Arial" panose="020B0604020202020204" pitchFamily="34" charset="0"/>
                <a:hlinkClick r:id="rId2" tooltip="See footnote a">
                  <a:extLst>
                    <a:ext uri="{A12FA001-AC4F-418D-AE19-62706E023703}">
                      <ahyp:hlinkClr xmlns:ahyp="http://schemas.microsoft.com/office/drawing/2018/hyperlinkcolor" val="tx"/>
                    </a:ext>
                  </a:extLst>
                </a:hlinkClick>
              </a:rPr>
              <a:t>a</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dirty="0">
                <a:solidFill>
                  <a:srgbClr val="FF0000"/>
                </a:solidFill>
                <a:effectLst/>
                <a:latin typeface="Arial" panose="020B0604020202020204" pitchFamily="34" charset="0"/>
                <a:cs typeface="Arial" panose="020B0604020202020204" pitchFamily="34" charset="0"/>
              </a:rPr>
              <a:t> year after the Israelites came out of Egypt, in the fourth year of Solomon’s reign over Israel, in the month of Ziv, the second month, he began to build the temple of the </a:t>
            </a:r>
            <a:r>
              <a:rPr lang="en-US" sz="2400" b="1" i="0" cap="small" dirty="0">
                <a:solidFill>
                  <a:srgbClr val="FF0000"/>
                </a:solidFill>
                <a:effectLst/>
                <a:latin typeface="Arial" panose="020B0604020202020204" pitchFamily="34" charset="0"/>
                <a:cs typeface="Arial" panose="020B0604020202020204" pitchFamily="34" charset="0"/>
              </a:rPr>
              <a:t>Lord</a:t>
            </a:r>
            <a:r>
              <a:rPr lang="en-US" sz="2400" b="1" i="0" dirty="0">
                <a:solidFill>
                  <a:srgbClr val="FF0000"/>
                </a:solidFill>
                <a:effectLst/>
                <a:latin typeface="Arial" panose="020B0604020202020204" pitchFamily="34" charset="0"/>
                <a:cs typeface="Arial" panose="020B0604020202020204" pitchFamily="34" charset="0"/>
              </a:rPr>
              <a:t>.”</a:t>
            </a:r>
            <a:r>
              <a:rPr lang="en-US" sz="2400" b="1" i="0" dirty="0">
                <a:solidFill>
                  <a:srgbClr val="000000"/>
                </a:solidFill>
                <a:effectLst/>
                <a:latin typeface="Arial" panose="020B0604020202020204" pitchFamily="34" charset="0"/>
                <a:cs typeface="Arial" panose="020B0604020202020204" pitchFamily="34" charset="0"/>
              </a:rPr>
              <a:t> See also Acts 13:17-21 with a slight variant years.</a:t>
            </a:r>
          </a:p>
          <a:p>
            <a:endParaRPr lang="en-US" sz="2400" b="1" dirty="0">
              <a:solidFill>
                <a:srgbClr val="000000"/>
              </a:solidFill>
              <a:latin typeface="Arial" panose="020B0604020202020204" pitchFamily="34" charset="0"/>
              <a:cs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rPr>
              <a:t>Judges 11:26, </a:t>
            </a:r>
            <a:r>
              <a:rPr lang="en-US" sz="2400" b="1" dirty="0">
                <a:solidFill>
                  <a:srgbClr val="FF0000"/>
                </a:solidFill>
                <a:latin typeface="Arial" panose="020B0604020202020204" pitchFamily="34" charset="0"/>
                <a:cs typeface="Arial" panose="020B0604020202020204" pitchFamily="34" charset="0"/>
              </a:rPr>
              <a:t>“</a:t>
            </a:r>
            <a:r>
              <a:rPr lang="en-US" sz="2400" b="1" i="0" baseline="30000" dirty="0">
                <a:solidFill>
                  <a:srgbClr val="FF0000"/>
                </a:solidFill>
                <a:effectLst/>
                <a:latin typeface="Arial" panose="020B0604020202020204" pitchFamily="34" charset="0"/>
                <a:cs typeface="Arial" panose="020B0604020202020204" pitchFamily="34" charset="0"/>
              </a:rPr>
              <a:t>25 </a:t>
            </a:r>
            <a:r>
              <a:rPr lang="en-US" sz="2400" b="1" i="0" dirty="0">
                <a:solidFill>
                  <a:srgbClr val="FF0000"/>
                </a:solidFill>
                <a:effectLst/>
                <a:latin typeface="Arial" panose="020B0604020202020204" pitchFamily="34" charset="0"/>
                <a:cs typeface="Arial" panose="020B0604020202020204" pitchFamily="34" charset="0"/>
              </a:rPr>
              <a:t>Are you any better than </a:t>
            </a:r>
            <a:r>
              <a:rPr lang="en-US" sz="2400" b="1" i="0" dirty="0" err="1">
                <a:solidFill>
                  <a:srgbClr val="FF0000"/>
                </a:solidFill>
                <a:effectLst/>
                <a:latin typeface="Arial" panose="020B0604020202020204" pitchFamily="34" charset="0"/>
                <a:cs typeface="Arial" panose="020B0604020202020204" pitchFamily="34" charset="0"/>
              </a:rPr>
              <a:t>Balak</a:t>
            </a:r>
            <a:r>
              <a:rPr lang="en-US" sz="2400" b="1" i="0" dirty="0">
                <a:solidFill>
                  <a:srgbClr val="FF0000"/>
                </a:solidFill>
                <a:effectLst/>
                <a:latin typeface="Arial" panose="020B0604020202020204" pitchFamily="34" charset="0"/>
                <a:cs typeface="Arial" panose="020B0604020202020204" pitchFamily="34" charset="0"/>
              </a:rPr>
              <a:t> son of </a:t>
            </a:r>
            <a:r>
              <a:rPr lang="en-US" sz="2400" b="1" i="0" dirty="0" err="1">
                <a:solidFill>
                  <a:srgbClr val="FF0000"/>
                </a:solidFill>
                <a:effectLst/>
                <a:latin typeface="Arial" panose="020B0604020202020204" pitchFamily="34" charset="0"/>
                <a:cs typeface="Arial" panose="020B0604020202020204" pitchFamily="34" charset="0"/>
              </a:rPr>
              <a:t>Zippor</a:t>
            </a:r>
            <a:r>
              <a:rPr lang="en-US" sz="2400" b="1" i="0" dirty="0">
                <a:solidFill>
                  <a:srgbClr val="FF0000"/>
                </a:solidFill>
                <a:effectLst/>
                <a:latin typeface="Arial" panose="020B0604020202020204" pitchFamily="34" charset="0"/>
                <a:cs typeface="Arial" panose="020B0604020202020204" pitchFamily="34" charset="0"/>
              </a:rPr>
              <a:t>, king of Moab? Did he ever quarrel with Israel or fight with them? </a:t>
            </a:r>
            <a:r>
              <a:rPr lang="en-US" sz="2400" b="1" i="0" baseline="30000" dirty="0">
                <a:solidFill>
                  <a:srgbClr val="FF0000"/>
                </a:solidFill>
                <a:effectLst/>
                <a:latin typeface="Arial" panose="020B0604020202020204" pitchFamily="34" charset="0"/>
                <a:cs typeface="Arial" panose="020B0604020202020204" pitchFamily="34" charset="0"/>
              </a:rPr>
              <a:t>26 </a:t>
            </a:r>
            <a:r>
              <a:rPr lang="en-US" sz="2400" b="1" i="0" dirty="0">
                <a:solidFill>
                  <a:srgbClr val="FF0000"/>
                </a:solidFill>
                <a:effectLst/>
                <a:latin typeface="Arial" panose="020B0604020202020204" pitchFamily="34" charset="0"/>
                <a:cs typeface="Arial" panose="020B0604020202020204" pitchFamily="34" charset="0"/>
              </a:rPr>
              <a:t>For three hundred years Israel occupied </a:t>
            </a:r>
            <a:r>
              <a:rPr lang="en-US" sz="2400" b="1" i="0" dirty="0" err="1">
                <a:solidFill>
                  <a:srgbClr val="FF0000"/>
                </a:solidFill>
                <a:effectLst/>
                <a:latin typeface="Arial" panose="020B0604020202020204" pitchFamily="34" charset="0"/>
                <a:cs typeface="Arial" panose="020B0604020202020204" pitchFamily="34" charset="0"/>
              </a:rPr>
              <a:t>Heshbon</a:t>
            </a:r>
            <a:r>
              <a:rPr lang="en-US" sz="2400" b="1" i="0" dirty="0">
                <a:solidFill>
                  <a:srgbClr val="FF0000"/>
                </a:solidFill>
                <a:effectLst/>
                <a:latin typeface="Arial" panose="020B0604020202020204" pitchFamily="34" charset="0"/>
                <a:cs typeface="Arial" panose="020B0604020202020204" pitchFamily="34" charset="0"/>
              </a:rPr>
              <a:t>, </a:t>
            </a:r>
            <a:r>
              <a:rPr lang="en-US" sz="2400" b="1" i="0" dirty="0" err="1">
                <a:solidFill>
                  <a:srgbClr val="FF0000"/>
                </a:solidFill>
                <a:effectLst/>
                <a:latin typeface="Arial" panose="020B0604020202020204" pitchFamily="34" charset="0"/>
                <a:cs typeface="Arial" panose="020B0604020202020204" pitchFamily="34" charset="0"/>
              </a:rPr>
              <a:t>Aroer</a:t>
            </a:r>
            <a:r>
              <a:rPr lang="en-US" sz="2400" b="1" i="0" dirty="0">
                <a:solidFill>
                  <a:srgbClr val="FF0000"/>
                </a:solidFill>
                <a:effectLst/>
                <a:latin typeface="Arial" panose="020B0604020202020204" pitchFamily="34" charset="0"/>
                <a:cs typeface="Arial" panose="020B0604020202020204" pitchFamily="34" charset="0"/>
              </a:rPr>
              <a:t>, the surrounding settlements and all the towns along the </a:t>
            </a:r>
            <a:r>
              <a:rPr lang="en-US" sz="2400" b="1" i="0" dirty="0" err="1">
                <a:solidFill>
                  <a:srgbClr val="FF0000"/>
                </a:solidFill>
                <a:effectLst/>
                <a:latin typeface="Arial" panose="020B0604020202020204" pitchFamily="34" charset="0"/>
                <a:cs typeface="Arial" panose="020B0604020202020204" pitchFamily="34" charset="0"/>
              </a:rPr>
              <a:t>Arnon</a:t>
            </a:r>
            <a:r>
              <a:rPr lang="en-US" sz="2400" b="1" i="0" dirty="0">
                <a:solidFill>
                  <a:srgbClr val="FF0000"/>
                </a:solidFill>
                <a:effectLst/>
                <a:latin typeface="Arial" panose="020B0604020202020204" pitchFamily="34" charset="0"/>
                <a:cs typeface="Arial" panose="020B0604020202020204" pitchFamily="34" charset="0"/>
              </a:rPr>
              <a:t>. Why didn’t you retake them during that time?”</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75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8C250-4587-CCDF-8A54-0DCE11A95DD8}"/>
              </a:ext>
            </a:extLst>
          </p:cNvPr>
          <p:cNvSpPr txBox="1"/>
          <p:nvPr/>
        </p:nvSpPr>
        <p:spPr>
          <a:xfrm>
            <a:off x="848299" y="859316"/>
            <a:ext cx="10532125"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  THE CRITICAL QUESTIONS: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CRITICAL QUESTION IS THE DATING OF THE REIGN OF KING SOLOMON.  THE BIBLE STATES THAT IT WAS 480 YEARS AFTER THE ISRAELITES CAME OUT OF EGYPT THAT KING SOLOMON BEGAN TO BUILD THE TEMPLE OF GOD IN THE FOURTH YEAR OF HIS REIGN.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CONSERVATIVE CHRISTIAN SCHOLARS DATE THE FOURTH YEAR OF KING SOLOMON TO CA. 967 BCE. THIS WILL MAKE THE EXODUS ABOUT 1447 BCE.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THUS, WHO IS/ARE THE PHARAOH(S) OF THE EXODUS AND HOW DOES THEIR LIVES INTERSECT WITH THE EXODUS?</a:t>
            </a:r>
          </a:p>
        </p:txBody>
      </p:sp>
    </p:spTree>
    <p:extLst>
      <p:ext uri="{BB962C8B-B14F-4D97-AF65-F5344CB8AC3E}">
        <p14:creationId xmlns:p14="http://schemas.microsoft.com/office/powerpoint/2010/main" val="209989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320FE1-7399-5D1C-738F-A1D5BE992605}"/>
              </a:ext>
            </a:extLst>
          </p:cNvPr>
          <p:cNvSpPr txBox="1"/>
          <p:nvPr/>
        </p:nvSpPr>
        <p:spPr>
          <a:xfrm>
            <a:off x="862987" y="407623"/>
            <a:ext cx="10642294" cy="2677656"/>
          </a:xfrm>
          <a:prstGeom prst="rect">
            <a:avLst/>
          </a:prstGeom>
          <a:noFill/>
        </p:spPr>
        <p:txBody>
          <a:bodyPr wrap="square" rtlCol="0">
            <a:spAutoFit/>
          </a:bodyPr>
          <a:lstStyle/>
          <a:p>
            <a:pPr marL="514350" indent="-514350" algn="ctr">
              <a:buAutoNum type="romanUcPeriod" startAt="4"/>
            </a:pPr>
            <a:r>
              <a:rPr lang="en-US" sz="2400" b="1" dirty="0">
                <a:latin typeface="Arial" panose="020B0604020202020204" pitchFamily="34" charset="0"/>
                <a:cs typeface="Arial" panose="020B0604020202020204" pitchFamily="34" charset="0"/>
              </a:rPr>
              <a:t>THE RISE OF THE HYKSOS PHARAOHS AND RULE.</a:t>
            </a:r>
          </a:p>
          <a:p>
            <a:pPr marL="514350" indent="-514350" algn="ctr">
              <a:buAutoNum type="romanUcPeriod" startAt="4"/>
            </a:pPr>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Hyksos were most likely of Canaanite origin.</a:t>
            </a:r>
          </a:p>
          <a:p>
            <a:r>
              <a:rPr lang="en-US" sz="2400" b="1" dirty="0">
                <a:latin typeface="Arial" panose="020B0604020202020204" pitchFamily="34" charset="0"/>
                <a:cs typeface="Arial" panose="020B0604020202020204" pitchFamily="34" charset="0"/>
              </a:rPr>
              <a:t>•  The Hyksos “invaded” and ruled Northern Egypt from 1690-1523 BCE.</a:t>
            </a:r>
          </a:p>
          <a:p>
            <a:r>
              <a:rPr lang="en-US" sz="2400" b="1" dirty="0">
                <a:latin typeface="Arial" panose="020B0604020202020204" pitchFamily="34" charset="0"/>
                <a:cs typeface="Arial" panose="020B0604020202020204" pitchFamily="34" charset="0"/>
              </a:rPr>
              <a:t>•  The Hyksos’ capital was </a:t>
            </a:r>
            <a:r>
              <a:rPr lang="en-US" sz="2400" b="1" dirty="0" err="1">
                <a:latin typeface="Arial" panose="020B0604020202020204" pitchFamily="34" charset="0"/>
                <a:cs typeface="Arial" panose="020B0604020202020204" pitchFamily="34" charset="0"/>
              </a:rPr>
              <a:t>Avaris</a:t>
            </a:r>
            <a:r>
              <a:rPr lang="en-US" sz="2400" b="1" dirty="0">
                <a:latin typeface="Arial" panose="020B0604020202020204" pitchFamily="34" charset="0"/>
                <a:cs typeface="Arial" panose="020B0604020202020204" pitchFamily="34" charset="0"/>
              </a:rPr>
              <a:t>, located in the Delta Region of Egypt.</a:t>
            </a:r>
          </a:p>
          <a:p>
            <a:r>
              <a:rPr lang="en-US" sz="2400" b="1" dirty="0">
                <a:latin typeface="Arial" panose="020B0604020202020204" pitchFamily="34" charset="0"/>
                <a:cs typeface="Arial" panose="020B0604020202020204" pitchFamily="34" charset="0"/>
              </a:rPr>
              <a:t>•  The Hyksos’ religion was the worship of Baal and Egyptian’s deities.</a:t>
            </a:r>
          </a:p>
          <a:p>
            <a:r>
              <a:rPr lang="en-US" sz="2400" b="1" dirty="0">
                <a:latin typeface="Arial" panose="020B0604020202020204" pitchFamily="34" charset="0"/>
                <a:cs typeface="Arial" panose="020B0604020202020204" pitchFamily="34" charset="0"/>
              </a:rPr>
              <a:t>•  The Hyksos’ appearances were different from the Egyptians.</a:t>
            </a:r>
          </a:p>
        </p:txBody>
      </p:sp>
      <p:pic>
        <p:nvPicPr>
          <p:cNvPr id="5" name="Picture 4">
            <a:extLst>
              <a:ext uri="{FF2B5EF4-FFF2-40B4-BE49-F238E27FC236}">
                <a16:creationId xmlns:a16="http://schemas.microsoft.com/office/drawing/2014/main" id="{31E19C08-3139-9BBC-7B43-56C90B53A693}"/>
              </a:ext>
            </a:extLst>
          </p:cNvPr>
          <p:cNvPicPr>
            <a:picLocks noChangeAspect="1"/>
          </p:cNvPicPr>
          <p:nvPr/>
        </p:nvPicPr>
        <p:blipFill>
          <a:blip r:embed="rId2"/>
          <a:stretch>
            <a:fillRect/>
          </a:stretch>
        </p:blipFill>
        <p:spPr>
          <a:xfrm>
            <a:off x="1202290" y="3192267"/>
            <a:ext cx="5139690" cy="3438525"/>
          </a:xfrm>
          <a:prstGeom prst="rect">
            <a:avLst/>
          </a:prstGeom>
        </p:spPr>
      </p:pic>
      <p:pic>
        <p:nvPicPr>
          <p:cNvPr id="6" name="Picture 5">
            <a:extLst>
              <a:ext uri="{FF2B5EF4-FFF2-40B4-BE49-F238E27FC236}">
                <a16:creationId xmlns:a16="http://schemas.microsoft.com/office/drawing/2014/main" id="{F4AE408A-8DCF-1759-EBA2-81D7C33727E1}"/>
              </a:ext>
            </a:extLst>
          </p:cNvPr>
          <p:cNvPicPr>
            <a:picLocks noChangeAspect="1"/>
          </p:cNvPicPr>
          <p:nvPr/>
        </p:nvPicPr>
        <p:blipFill>
          <a:blip r:embed="rId3"/>
          <a:stretch>
            <a:fillRect/>
          </a:stretch>
        </p:blipFill>
        <p:spPr>
          <a:xfrm>
            <a:off x="6647075" y="3669469"/>
            <a:ext cx="4709160" cy="2484120"/>
          </a:xfrm>
          <a:prstGeom prst="rect">
            <a:avLst/>
          </a:prstGeom>
        </p:spPr>
      </p:pic>
    </p:spTree>
    <p:extLst>
      <p:ext uri="{BB962C8B-B14F-4D97-AF65-F5344CB8AC3E}">
        <p14:creationId xmlns:p14="http://schemas.microsoft.com/office/powerpoint/2010/main" val="3312532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C7839-0153-B212-C4F7-0D31BD3D4C4E}"/>
              </a:ext>
            </a:extLst>
          </p:cNvPr>
          <p:cNvPicPr>
            <a:picLocks noChangeAspect="1"/>
          </p:cNvPicPr>
          <p:nvPr/>
        </p:nvPicPr>
        <p:blipFill>
          <a:blip r:embed="rId2"/>
          <a:stretch>
            <a:fillRect/>
          </a:stretch>
        </p:blipFill>
        <p:spPr>
          <a:xfrm>
            <a:off x="264296" y="1405569"/>
            <a:ext cx="4876800" cy="4876800"/>
          </a:xfrm>
          <a:prstGeom prst="rect">
            <a:avLst/>
          </a:prstGeom>
        </p:spPr>
      </p:pic>
      <p:sp>
        <p:nvSpPr>
          <p:cNvPr id="6" name="TextBox 5">
            <a:extLst>
              <a:ext uri="{FF2B5EF4-FFF2-40B4-BE49-F238E27FC236}">
                <a16:creationId xmlns:a16="http://schemas.microsoft.com/office/drawing/2014/main" id="{4B991FBC-811C-1853-1601-578200FBCDD8}"/>
              </a:ext>
            </a:extLst>
          </p:cNvPr>
          <p:cNvSpPr txBox="1"/>
          <p:nvPr/>
        </p:nvSpPr>
        <p:spPr>
          <a:xfrm>
            <a:off x="922663" y="450774"/>
            <a:ext cx="1034667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HYKSOS TERRITORIAL RULE AND THE HEBREWS IN GOSHEN.</a:t>
            </a:r>
          </a:p>
        </p:txBody>
      </p:sp>
      <p:pic>
        <p:nvPicPr>
          <p:cNvPr id="7" name="Picture 6">
            <a:extLst>
              <a:ext uri="{FF2B5EF4-FFF2-40B4-BE49-F238E27FC236}">
                <a16:creationId xmlns:a16="http://schemas.microsoft.com/office/drawing/2014/main" id="{97A39DD8-F329-5A2E-5885-0DAC39FA6591}"/>
              </a:ext>
            </a:extLst>
          </p:cNvPr>
          <p:cNvPicPr>
            <a:picLocks noChangeAspect="1"/>
          </p:cNvPicPr>
          <p:nvPr/>
        </p:nvPicPr>
        <p:blipFill>
          <a:blip r:embed="rId3"/>
          <a:stretch>
            <a:fillRect/>
          </a:stretch>
        </p:blipFill>
        <p:spPr>
          <a:xfrm>
            <a:off x="5229231" y="1632176"/>
            <a:ext cx="6877050" cy="3199638"/>
          </a:xfrm>
          <a:prstGeom prst="rect">
            <a:avLst/>
          </a:prstGeom>
        </p:spPr>
      </p:pic>
      <p:sp>
        <p:nvSpPr>
          <p:cNvPr id="8" name="TextBox 7">
            <a:extLst>
              <a:ext uri="{FF2B5EF4-FFF2-40B4-BE49-F238E27FC236}">
                <a16:creationId xmlns:a16="http://schemas.microsoft.com/office/drawing/2014/main" id="{0B9E79F0-58B1-15DB-2B1B-07C2270DAEF5}"/>
              </a:ext>
            </a:extLst>
          </p:cNvPr>
          <p:cNvSpPr txBox="1"/>
          <p:nvPr/>
        </p:nvSpPr>
        <p:spPr>
          <a:xfrm>
            <a:off x="5574535" y="5133860"/>
            <a:ext cx="6059277"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Archaeologists discovered </a:t>
            </a:r>
            <a:r>
              <a:rPr lang="en-US" sz="2800" b="1" dirty="0" err="1">
                <a:latin typeface="Arial" panose="020B0604020202020204" pitchFamily="34" charset="0"/>
                <a:cs typeface="Arial" panose="020B0604020202020204" pitchFamily="34" charset="0"/>
              </a:rPr>
              <a:t>Avaris</a:t>
            </a:r>
            <a:r>
              <a:rPr lang="en-US" sz="2800" b="1" dirty="0">
                <a:latin typeface="Arial" panose="020B0604020202020204" pitchFamily="34" charset="0"/>
                <a:cs typeface="Arial" panose="020B0604020202020204" pitchFamily="34" charset="0"/>
              </a:rPr>
              <a:t> buried near Ramesses Palace.</a:t>
            </a:r>
          </a:p>
        </p:txBody>
      </p:sp>
    </p:spTree>
    <p:extLst>
      <p:ext uri="{BB962C8B-B14F-4D97-AF65-F5344CB8AC3E}">
        <p14:creationId xmlns:p14="http://schemas.microsoft.com/office/powerpoint/2010/main" val="2649291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ADAF2-54D2-0F75-FE94-B5868C15ED01}"/>
              </a:ext>
            </a:extLst>
          </p:cNvPr>
          <p:cNvPicPr>
            <a:picLocks noChangeAspect="1"/>
          </p:cNvPicPr>
          <p:nvPr/>
        </p:nvPicPr>
        <p:blipFill>
          <a:blip r:embed="rId2"/>
          <a:stretch>
            <a:fillRect/>
          </a:stretch>
        </p:blipFill>
        <p:spPr>
          <a:xfrm>
            <a:off x="171863" y="1298154"/>
            <a:ext cx="5852160" cy="3931920"/>
          </a:xfrm>
          <a:prstGeom prst="rect">
            <a:avLst/>
          </a:prstGeom>
        </p:spPr>
      </p:pic>
      <p:pic>
        <p:nvPicPr>
          <p:cNvPr id="4" name="Picture 3">
            <a:extLst>
              <a:ext uri="{FF2B5EF4-FFF2-40B4-BE49-F238E27FC236}">
                <a16:creationId xmlns:a16="http://schemas.microsoft.com/office/drawing/2014/main" id="{DB706B23-DEBC-AEBD-7535-8D9448C1ABF9}"/>
              </a:ext>
            </a:extLst>
          </p:cNvPr>
          <p:cNvPicPr>
            <a:picLocks noChangeAspect="1"/>
          </p:cNvPicPr>
          <p:nvPr/>
        </p:nvPicPr>
        <p:blipFill>
          <a:blip r:embed="rId3"/>
          <a:stretch>
            <a:fillRect/>
          </a:stretch>
        </p:blipFill>
        <p:spPr>
          <a:xfrm>
            <a:off x="6096000" y="1298154"/>
            <a:ext cx="5929313" cy="3850100"/>
          </a:xfrm>
          <a:prstGeom prst="rect">
            <a:avLst/>
          </a:prstGeom>
        </p:spPr>
      </p:pic>
      <p:sp>
        <p:nvSpPr>
          <p:cNvPr id="5" name="TextBox 4">
            <a:extLst>
              <a:ext uri="{FF2B5EF4-FFF2-40B4-BE49-F238E27FC236}">
                <a16:creationId xmlns:a16="http://schemas.microsoft.com/office/drawing/2014/main" id="{0055E9B8-B69C-97AF-3A04-67BD3B6BE9C4}"/>
              </a:ext>
            </a:extLst>
          </p:cNvPr>
          <p:cNvSpPr txBox="1"/>
          <p:nvPr/>
        </p:nvSpPr>
        <p:spPr>
          <a:xfrm>
            <a:off x="2372298" y="484742"/>
            <a:ext cx="744740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RUINS AND DEPICTION OF THE CITY OF AVARIS</a:t>
            </a:r>
          </a:p>
        </p:txBody>
      </p:sp>
      <p:sp>
        <p:nvSpPr>
          <p:cNvPr id="6" name="TextBox 5">
            <a:extLst>
              <a:ext uri="{FF2B5EF4-FFF2-40B4-BE49-F238E27FC236}">
                <a16:creationId xmlns:a16="http://schemas.microsoft.com/office/drawing/2014/main" id="{4370DD24-0A32-B494-D927-554482447080}"/>
              </a:ext>
            </a:extLst>
          </p:cNvPr>
          <p:cNvSpPr txBox="1"/>
          <p:nvPr/>
        </p:nvSpPr>
        <p:spPr>
          <a:xfrm>
            <a:off x="561860" y="5581821"/>
            <a:ext cx="1132534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Discussions continues whether the Hyksos were invaders or insurrectionist which includes their origin.</a:t>
            </a:r>
          </a:p>
        </p:txBody>
      </p:sp>
    </p:spTree>
    <p:extLst>
      <p:ext uri="{BB962C8B-B14F-4D97-AF65-F5344CB8AC3E}">
        <p14:creationId xmlns:p14="http://schemas.microsoft.com/office/powerpoint/2010/main" val="2525517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416D71-2883-5897-4330-3B5716BDAF8E}"/>
              </a:ext>
            </a:extLst>
          </p:cNvPr>
          <p:cNvSpPr txBox="1"/>
          <p:nvPr/>
        </p:nvSpPr>
        <p:spPr>
          <a:xfrm>
            <a:off x="837281" y="793215"/>
            <a:ext cx="10631278" cy="1015663"/>
          </a:xfrm>
          <a:prstGeom prst="rect">
            <a:avLst/>
          </a:prstGeom>
          <a:noFill/>
        </p:spPr>
        <p:txBody>
          <a:bodyPr wrap="square" rtlCol="0">
            <a:spAutoFit/>
          </a:bodyPr>
          <a:lstStyle/>
          <a:p>
            <a:pPr algn="ctr"/>
            <a:r>
              <a:rPr lang="en-US" sz="3200" b="1" dirty="0"/>
              <a:t>V.  THE RISE OF THE LINEAGE OF AHMOSE I TO THUTMOSE III</a:t>
            </a:r>
          </a:p>
          <a:p>
            <a:pPr algn="ctr"/>
            <a:endParaRPr lang="en-US" sz="2800" b="1" dirty="0"/>
          </a:p>
        </p:txBody>
      </p:sp>
      <p:pic>
        <p:nvPicPr>
          <p:cNvPr id="1026" name="Picture 2" descr="Thutmose III (sometimes read as Thutmosis or Tuthmosis III, Thothmes in ...">
            <a:extLst>
              <a:ext uri="{FF2B5EF4-FFF2-40B4-BE49-F238E27FC236}">
                <a16:creationId xmlns:a16="http://schemas.microsoft.com/office/drawing/2014/main" id="{751F6175-38E4-FF74-DCE5-33D1400C0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538" y="1893983"/>
            <a:ext cx="323088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26E4D6-4734-1180-4401-05035FBE567A}"/>
              </a:ext>
            </a:extLst>
          </p:cNvPr>
          <p:cNvSpPr txBox="1"/>
          <p:nvPr/>
        </p:nvSpPr>
        <p:spPr>
          <a:xfrm>
            <a:off x="5387248" y="2644170"/>
            <a:ext cx="5706736"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LISTING of the Pharaohs is generally not disputed but the DATES of the Pharaoh are still not a settle issue.</a:t>
            </a:r>
          </a:p>
        </p:txBody>
      </p:sp>
    </p:spTree>
    <p:extLst>
      <p:ext uri="{BB962C8B-B14F-4D97-AF65-F5344CB8AC3E}">
        <p14:creationId xmlns:p14="http://schemas.microsoft.com/office/powerpoint/2010/main" val="226377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612E9-C8FB-2420-ED23-D488E888FC66}"/>
              </a:ext>
            </a:extLst>
          </p:cNvPr>
          <p:cNvPicPr>
            <a:picLocks noChangeAspect="1"/>
          </p:cNvPicPr>
          <p:nvPr/>
        </p:nvPicPr>
        <p:blipFill>
          <a:blip r:embed="rId2"/>
          <a:stretch>
            <a:fillRect/>
          </a:stretch>
        </p:blipFill>
        <p:spPr>
          <a:xfrm>
            <a:off x="1698200" y="1513747"/>
            <a:ext cx="4054793" cy="5074920"/>
          </a:xfrm>
          <a:prstGeom prst="rect">
            <a:avLst/>
          </a:prstGeom>
        </p:spPr>
      </p:pic>
      <p:pic>
        <p:nvPicPr>
          <p:cNvPr id="2052" name="Picture 4" descr="Image result for Ahmose 1">
            <a:extLst>
              <a:ext uri="{FF2B5EF4-FFF2-40B4-BE49-F238E27FC236}">
                <a16:creationId xmlns:a16="http://schemas.microsoft.com/office/drawing/2014/main" id="{70B906F4-8EA8-3864-3560-025F46FE6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872" y="1513747"/>
            <a:ext cx="3995928" cy="5008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E5F3D7-4306-E244-1EEE-48489DC8B897}"/>
              </a:ext>
            </a:extLst>
          </p:cNvPr>
          <p:cNvSpPr txBox="1"/>
          <p:nvPr/>
        </p:nvSpPr>
        <p:spPr>
          <a:xfrm>
            <a:off x="980501" y="484742"/>
            <a:ext cx="10129262"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 THE LINEAGE OF AHMOSE I AND HIS WIFE AHMOSE-NEFERTARI</a:t>
            </a:r>
          </a:p>
          <a:p>
            <a:pPr algn="ctr"/>
            <a:r>
              <a:rPr lang="en-US" sz="2400" b="1" dirty="0">
                <a:latin typeface="Arial" panose="020B0604020202020204" pitchFamily="34" charset="0"/>
                <a:cs typeface="Arial" panose="020B0604020202020204" pitchFamily="34" charset="0"/>
              </a:rPr>
              <a:t>FIRST RULERS OF THE NEW KINGDOM</a:t>
            </a:r>
          </a:p>
        </p:txBody>
      </p:sp>
    </p:spTree>
    <p:extLst>
      <p:ext uri="{BB962C8B-B14F-4D97-AF65-F5344CB8AC3E}">
        <p14:creationId xmlns:p14="http://schemas.microsoft.com/office/powerpoint/2010/main" val="120972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3B9B08-2581-EF7F-45BB-F87E72A33890}"/>
              </a:ext>
            </a:extLst>
          </p:cNvPr>
          <p:cNvSpPr txBox="1"/>
          <p:nvPr/>
        </p:nvSpPr>
        <p:spPr>
          <a:xfrm>
            <a:off x="627962" y="528809"/>
            <a:ext cx="10686362" cy="5262979"/>
          </a:xfrm>
          <a:prstGeom prst="rect">
            <a:avLst/>
          </a:prstGeom>
          <a:noFill/>
        </p:spPr>
        <p:txBody>
          <a:bodyPr wrap="square" rtlCol="0">
            <a:spAutoFit/>
          </a:bodyPr>
          <a:lstStyle/>
          <a:p>
            <a:pPr marL="457200" indent="-457200">
              <a:buAutoNum type="alphaUcPeriod"/>
            </a:pPr>
            <a:r>
              <a:rPr lang="en-US" sz="2400" b="1" dirty="0">
                <a:latin typeface="Arial" panose="020B0604020202020204" pitchFamily="34" charset="0"/>
                <a:cs typeface="Arial" panose="020B0604020202020204" pitchFamily="34" charset="0"/>
              </a:rPr>
              <a:t>AHMOSE I (ca. 1550-1525 BCE).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1.  OVERVIEW OF THE LIFE OF AHMOSE I.</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  Ahmose means “The Moon is Born.”</a:t>
            </a:r>
          </a:p>
          <a:p>
            <a:r>
              <a:rPr lang="en-US" sz="2400" b="1" dirty="0">
                <a:latin typeface="Arial" panose="020B0604020202020204" pitchFamily="34" charset="0"/>
                <a:cs typeface="Arial" panose="020B0604020202020204" pitchFamily="34" charset="0"/>
              </a:rPr>
              <a:t>          •  Ahmose I’s mother, </a:t>
            </a:r>
            <a:r>
              <a:rPr lang="en-US" sz="2400" b="1" dirty="0" err="1">
                <a:latin typeface="Arial" panose="020B0604020202020204" pitchFamily="34" charset="0"/>
                <a:cs typeface="Arial" panose="020B0604020202020204" pitchFamily="34" charset="0"/>
              </a:rPr>
              <a:t>Ahhotep</a:t>
            </a:r>
            <a:r>
              <a:rPr lang="en-US" sz="2400" b="1" dirty="0">
                <a:latin typeface="Arial" panose="020B0604020202020204" pitchFamily="34" charset="0"/>
                <a:cs typeface="Arial" panose="020B0604020202020204" pitchFamily="34" charset="0"/>
              </a:rPr>
              <a:t> raised, encouraged him to expel the </a:t>
            </a:r>
          </a:p>
          <a:p>
            <a:r>
              <a:rPr lang="en-US" sz="2400" b="1" dirty="0">
                <a:latin typeface="Arial" panose="020B0604020202020204" pitchFamily="34" charset="0"/>
                <a:cs typeface="Arial" panose="020B0604020202020204" pitchFamily="34" charset="0"/>
              </a:rPr>
              <a:t>             invaders of Egypt in the Middle and Northern region of Egypt.</a:t>
            </a:r>
          </a:p>
          <a:p>
            <a:r>
              <a:rPr lang="en-US" sz="2400" b="1" dirty="0">
                <a:latin typeface="Arial" panose="020B0604020202020204" pitchFamily="34" charset="0"/>
                <a:cs typeface="Arial" panose="020B0604020202020204" pitchFamily="34" charset="0"/>
              </a:rPr>
              <a:t>          •  Ahmose I defeats and expelled the Hyksos ruler and people from </a:t>
            </a:r>
          </a:p>
          <a:p>
            <a:r>
              <a:rPr lang="en-US" sz="2400" b="1" dirty="0">
                <a:latin typeface="Arial" panose="020B0604020202020204" pitchFamily="34" charset="0"/>
                <a:cs typeface="Arial" panose="020B0604020202020204" pitchFamily="34" charset="0"/>
              </a:rPr>
              <a:t>             Egypt.</a:t>
            </a:r>
          </a:p>
          <a:p>
            <a:r>
              <a:rPr lang="en-US" sz="2400" b="1" dirty="0">
                <a:latin typeface="Arial" panose="020B0604020202020204" pitchFamily="34" charset="0"/>
                <a:cs typeface="Arial" panose="020B0604020202020204" pitchFamily="34" charset="0"/>
              </a:rPr>
              <a:t>          •  Ahmose I united the Southern and Northern Kingdom. </a:t>
            </a:r>
          </a:p>
          <a:p>
            <a:r>
              <a:rPr lang="en-US" sz="2400" b="1" dirty="0">
                <a:latin typeface="Arial" panose="020B0604020202020204" pitchFamily="34" charset="0"/>
                <a:cs typeface="Arial" panose="020B0604020202020204" pitchFamily="34" charset="0"/>
              </a:rPr>
              <a:t>          •  Ahmose I established Thebes as the capitol of Egypt.</a:t>
            </a:r>
          </a:p>
          <a:p>
            <a:r>
              <a:rPr lang="en-US" sz="2400" b="1" dirty="0">
                <a:latin typeface="Arial" panose="020B0604020202020204" pitchFamily="34" charset="0"/>
                <a:cs typeface="Arial" panose="020B0604020202020204" pitchFamily="34" charset="0"/>
              </a:rPr>
              <a:t>          •  Ahmose I begins resumes the building of Temples in Karnack.</a:t>
            </a:r>
          </a:p>
          <a:p>
            <a:r>
              <a:rPr lang="en-US" sz="2400" b="1" dirty="0">
                <a:latin typeface="Arial" panose="020B0604020202020204" pitchFamily="34" charset="0"/>
                <a:cs typeface="Arial" panose="020B0604020202020204" pitchFamily="34" charset="0"/>
              </a:rPr>
              <a:t>          •  Ahmose I married his sister,</a:t>
            </a:r>
            <a:r>
              <a:rPr lang="en-US" sz="2400" b="1" i="0" dirty="0">
                <a:solidFill>
                  <a:srgbClr val="202122"/>
                </a:solidFill>
                <a:effectLst/>
                <a:latin typeface="Arial" panose="020B0604020202020204" pitchFamily="34" charset="0"/>
              </a:rPr>
              <a:t> </a:t>
            </a:r>
            <a:r>
              <a:rPr lang="en-US" sz="2400" b="1" i="0" u="sng" dirty="0">
                <a:solidFill>
                  <a:srgbClr val="FAA700"/>
                </a:solidFill>
                <a:effectLst/>
                <a:latin typeface="Arial" panose="020B0604020202020204" pitchFamily="34" charset="0"/>
                <a:hlinkClick r:id="rId2"/>
              </a:rPr>
              <a:t>Ahmose-</a:t>
            </a:r>
            <a:r>
              <a:rPr lang="en-US" sz="2400" b="1" i="0" u="sng" dirty="0" err="1">
                <a:solidFill>
                  <a:srgbClr val="FAA700"/>
                </a:solidFill>
                <a:effectLst/>
                <a:latin typeface="Arial" panose="020B0604020202020204" pitchFamily="34" charset="0"/>
                <a:hlinkClick r:id="rId2"/>
              </a:rPr>
              <a:t>Nefertari</a:t>
            </a:r>
            <a:r>
              <a:rPr lang="en-US" sz="2400" b="1" i="0" dirty="0">
                <a:solidFill>
                  <a:srgbClr val="202122"/>
                </a:solidFill>
                <a:effectLst/>
                <a:latin typeface="Arial" panose="020B0604020202020204" pitchFamily="34" charset="0"/>
              </a:rPr>
              <a:t> his chief </a:t>
            </a:r>
          </a:p>
          <a:p>
            <a:r>
              <a:rPr lang="en-US" sz="2400" b="1" dirty="0">
                <a:solidFill>
                  <a:srgbClr val="202122"/>
                </a:solidFill>
                <a:latin typeface="Arial" panose="020B0604020202020204" pitchFamily="34" charset="0"/>
              </a:rPr>
              <a:t>              </a:t>
            </a:r>
            <a:r>
              <a:rPr lang="en-US" sz="2400" b="1" i="0" dirty="0">
                <a:solidFill>
                  <a:srgbClr val="202122"/>
                </a:solidFill>
                <a:effectLst/>
                <a:latin typeface="Arial" panose="020B0604020202020204" pitchFamily="34" charset="0"/>
              </a:rPr>
              <a:t>wife. </a:t>
            </a:r>
            <a:r>
              <a:rPr lang="en-US" sz="2400" b="1" dirty="0">
                <a:solidFill>
                  <a:srgbClr val="202122"/>
                </a:solidFill>
                <a:latin typeface="Arial" panose="020B0604020202020204" pitchFamily="34" charset="0"/>
              </a:rPr>
              <a:t>They had several children.</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37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E39C1A-9020-7227-B663-929C593F04CF}"/>
              </a:ext>
            </a:extLst>
          </p:cNvPr>
          <p:cNvSpPr txBox="1"/>
          <p:nvPr/>
        </p:nvSpPr>
        <p:spPr>
          <a:xfrm>
            <a:off x="1101687" y="1045639"/>
            <a:ext cx="10245686" cy="452431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PURPOSE OF THE STUDY</a:t>
            </a:r>
          </a:p>
          <a:p>
            <a:pPr algn="ctr"/>
            <a:r>
              <a:rPr lang="en-US" sz="2400" b="1" dirty="0">
                <a:latin typeface="Arial" panose="020B0604020202020204" pitchFamily="34" charset="0"/>
                <a:cs typeface="Arial" panose="020B0604020202020204" pitchFamily="34" charset="0"/>
              </a:rPr>
              <a:t>THE PHARAOHS AND THE HEBREWS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 CLOSER LOOK AT HOW GOD FULFILLED HIS PLAN TO RAISE UP THE DESCENDANTS OF ABRAHAM TO BECOME A NATION IN THE LAND OF EGYPT AND THEIR DELIVERANCE FROM THAT LAND.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GOD USED THE HYKSOS AND THE EGYPTIANS TO FULFILL TWO KEY PROMISES TO ABRAHAM AND SARAH.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59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BBAB83-BA42-BC05-92CF-A9C7CC96BB8C}"/>
              </a:ext>
            </a:extLst>
          </p:cNvPr>
          <p:cNvSpPr txBox="1"/>
          <p:nvPr/>
        </p:nvSpPr>
        <p:spPr>
          <a:xfrm>
            <a:off x="705080" y="491270"/>
            <a:ext cx="10829580" cy="7355860"/>
          </a:xfrm>
          <a:prstGeom prst="rect">
            <a:avLst/>
          </a:prstGeom>
          <a:noFill/>
        </p:spPr>
        <p:txBody>
          <a:bodyPr wrap="square">
            <a:spAutoFit/>
          </a:bodyPr>
          <a:lstStyle/>
          <a:p>
            <a:r>
              <a:rPr lang="en-US" sz="2400" b="1" dirty="0">
                <a:solidFill>
                  <a:srgbClr val="470013"/>
                </a:solidFill>
                <a:latin typeface="Arial" panose="020B0604020202020204" pitchFamily="34" charset="0"/>
                <a:cs typeface="Arial" panose="020B0604020202020204" pitchFamily="34" charset="0"/>
              </a:rPr>
              <a:t>A2.  AHMOSE I MILITARY CAMPAIGNS. </a:t>
            </a:r>
          </a:p>
          <a:p>
            <a:pPr algn="l"/>
            <a:endParaRPr lang="en-US" sz="1600" b="1" dirty="0">
              <a:solidFill>
                <a:srgbClr val="470013"/>
              </a:solidFill>
              <a:latin typeface="Arial" panose="020B0604020202020204" pitchFamily="34" charset="0"/>
              <a:cs typeface="Arial" panose="020B0604020202020204" pitchFamily="34" charset="0"/>
            </a:endParaRPr>
          </a:p>
          <a:p>
            <a:pPr algn="l"/>
            <a:r>
              <a:rPr lang="en-US" sz="2400" b="1" dirty="0">
                <a:solidFill>
                  <a:srgbClr val="470013"/>
                </a:solidFill>
                <a:latin typeface="Arial" panose="020B0604020202020204" pitchFamily="34" charset="0"/>
                <a:cs typeface="Arial" panose="020B0604020202020204" pitchFamily="34" charset="0"/>
              </a:rPr>
              <a:t>     Ahmose I </a:t>
            </a:r>
            <a:r>
              <a:rPr lang="en-US" sz="2400" b="1" i="0" dirty="0">
                <a:solidFill>
                  <a:srgbClr val="470013"/>
                </a:solidFill>
                <a:effectLst/>
                <a:latin typeface="Arial" panose="020B0604020202020204" pitchFamily="34" charset="0"/>
                <a:cs typeface="Arial" panose="020B0604020202020204" pitchFamily="34" charset="0"/>
              </a:rPr>
              <a:t>resumed attacks on the </a:t>
            </a:r>
            <a:r>
              <a:rPr lang="en-US" sz="2400" b="1" i="0" u="none" strike="noStrike" dirty="0">
                <a:solidFill>
                  <a:srgbClr val="DD3333"/>
                </a:solidFill>
                <a:effectLst/>
                <a:latin typeface="Arial" panose="020B0604020202020204" pitchFamily="34" charset="0"/>
                <a:cs typeface="Arial" panose="020B0604020202020204" pitchFamily="34" charset="0"/>
                <a:hlinkClick r:id="rId2"/>
              </a:rPr>
              <a:t>Hyksos</a:t>
            </a:r>
            <a:r>
              <a:rPr lang="en-US" sz="2400" b="1" i="0" dirty="0">
                <a:solidFill>
                  <a:srgbClr val="470013"/>
                </a:solidFill>
                <a:effectLst/>
                <a:latin typeface="Arial" panose="020B0604020202020204" pitchFamily="34" charset="0"/>
                <a:cs typeface="Arial" panose="020B0604020202020204" pitchFamily="34" charset="0"/>
              </a:rPr>
              <a:t> after hi</a:t>
            </a:r>
            <a:r>
              <a:rPr lang="en-US" sz="2400" b="1" dirty="0">
                <a:solidFill>
                  <a:srgbClr val="470013"/>
                </a:solidFill>
                <a:latin typeface="Arial" panose="020B0604020202020204" pitchFamily="34" charset="0"/>
                <a:cs typeface="Arial" panose="020B0604020202020204" pitchFamily="34" charset="0"/>
              </a:rPr>
              <a:t>s father, Pharaoh </a:t>
            </a:r>
            <a:r>
              <a:rPr lang="en-US" sz="2400" b="1" dirty="0" err="1">
                <a:solidFill>
                  <a:srgbClr val="470013"/>
                </a:solidFill>
                <a:latin typeface="Arial" panose="020B0604020202020204" pitchFamily="34" charset="0"/>
                <a:cs typeface="Arial" panose="020B0604020202020204" pitchFamily="34" charset="0"/>
              </a:rPr>
              <a:t>Seqenenre</a:t>
            </a:r>
            <a:r>
              <a:rPr lang="en-US" sz="2400" b="1" dirty="0">
                <a:solidFill>
                  <a:srgbClr val="470013"/>
                </a:solidFill>
                <a:latin typeface="Arial" panose="020B0604020202020204" pitchFamily="34" charset="0"/>
                <a:cs typeface="Arial" panose="020B0604020202020204" pitchFamily="34" charset="0"/>
              </a:rPr>
              <a:t> Tao and brother </a:t>
            </a:r>
            <a:r>
              <a:rPr lang="en-US" sz="2400" b="1" dirty="0" err="1">
                <a:solidFill>
                  <a:srgbClr val="470013"/>
                </a:solidFill>
                <a:latin typeface="Arial" panose="020B0604020202020204" pitchFamily="34" charset="0"/>
                <a:cs typeface="Arial" panose="020B0604020202020204" pitchFamily="34" charset="0"/>
              </a:rPr>
              <a:t>Kamose</a:t>
            </a:r>
            <a:r>
              <a:rPr lang="en-US" sz="2400" b="1" dirty="0">
                <a:solidFill>
                  <a:srgbClr val="470013"/>
                </a:solidFill>
                <a:latin typeface="Arial" panose="020B0604020202020204" pitchFamily="34" charset="0"/>
                <a:cs typeface="Arial" panose="020B0604020202020204" pitchFamily="34" charset="0"/>
              </a:rPr>
              <a:t> were killed in earlier battles. He   was able to defeat the </a:t>
            </a:r>
            <a:r>
              <a:rPr lang="en-US" sz="2400" b="1" i="0" dirty="0">
                <a:solidFill>
                  <a:srgbClr val="470013"/>
                </a:solidFill>
                <a:effectLst/>
                <a:latin typeface="Arial" panose="020B0604020202020204" pitchFamily="34" charset="0"/>
                <a:cs typeface="Arial" panose="020B0604020202020204" pitchFamily="34" charset="0"/>
              </a:rPr>
              <a:t>strongholds </a:t>
            </a:r>
            <a:r>
              <a:rPr lang="en-US" sz="2400" b="1" dirty="0">
                <a:solidFill>
                  <a:srgbClr val="470013"/>
                </a:solidFill>
                <a:latin typeface="Arial" panose="020B0604020202020204" pitchFamily="34" charset="0"/>
                <a:cs typeface="Arial" panose="020B0604020202020204" pitchFamily="34" charset="0"/>
              </a:rPr>
              <a:t>of </a:t>
            </a:r>
            <a:r>
              <a:rPr lang="en-US" sz="2400" b="1" i="0" dirty="0">
                <a:solidFill>
                  <a:srgbClr val="470013"/>
                </a:solidFill>
                <a:effectLst/>
                <a:latin typeface="Arial" panose="020B0604020202020204" pitchFamily="34" charset="0"/>
                <a:cs typeface="Arial" panose="020B0604020202020204" pitchFamily="34" charset="0"/>
              </a:rPr>
              <a:t>Memphis and </a:t>
            </a:r>
            <a:r>
              <a:rPr lang="en-US" sz="2400" b="1" i="0" dirty="0" err="1">
                <a:solidFill>
                  <a:srgbClr val="470013"/>
                </a:solidFill>
                <a:effectLst/>
                <a:latin typeface="Arial" panose="020B0604020202020204" pitchFamily="34" charset="0"/>
                <a:cs typeface="Arial" panose="020B0604020202020204" pitchFamily="34" charset="0"/>
              </a:rPr>
              <a:t>Avaris</a:t>
            </a:r>
            <a:r>
              <a:rPr lang="en-US" sz="2400" b="1" dirty="0">
                <a:solidFill>
                  <a:srgbClr val="470013"/>
                </a:solidFill>
                <a:latin typeface="Arial" panose="020B0604020202020204" pitchFamily="34" charset="0"/>
                <a:cs typeface="Arial" panose="020B0604020202020204" pitchFamily="34" charset="0"/>
              </a:rPr>
              <a:t>, </a:t>
            </a:r>
            <a:r>
              <a:rPr lang="en-US" sz="2400" b="1" i="0" dirty="0">
                <a:solidFill>
                  <a:srgbClr val="470013"/>
                </a:solidFill>
                <a:effectLst/>
                <a:latin typeface="Arial" panose="020B0604020202020204" pitchFamily="34" charset="0"/>
                <a:cs typeface="Arial" panose="020B0604020202020204" pitchFamily="34" charset="0"/>
              </a:rPr>
              <a:t>retaking Heliopolis. He laid siege to the Hyksos fortress at </a:t>
            </a:r>
            <a:r>
              <a:rPr lang="en-US" sz="2400" b="1" i="0" dirty="0" err="1">
                <a:solidFill>
                  <a:srgbClr val="470013"/>
                </a:solidFill>
                <a:effectLst/>
                <a:latin typeface="Arial" panose="020B0604020202020204" pitchFamily="34" charset="0"/>
                <a:cs typeface="Arial" panose="020B0604020202020204" pitchFamily="34" charset="0"/>
              </a:rPr>
              <a:t>Sharuhen</a:t>
            </a:r>
            <a:r>
              <a:rPr lang="en-US" sz="2400" b="1" i="0" dirty="0">
                <a:solidFill>
                  <a:srgbClr val="470013"/>
                </a:solidFill>
                <a:effectLst/>
                <a:latin typeface="Arial" panose="020B0604020202020204" pitchFamily="34" charset="0"/>
                <a:cs typeface="Arial" panose="020B0604020202020204" pitchFamily="34" charset="0"/>
              </a:rPr>
              <a:t> for six years, forcing them to retreat. </a:t>
            </a:r>
            <a:r>
              <a:rPr lang="en-US" sz="2400" b="1" dirty="0">
                <a:solidFill>
                  <a:srgbClr val="470013"/>
                </a:solidFill>
                <a:latin typeface="Arial" panose="020B0604020202020204" pitchFamily="34" charset="0"/>
                <a:cs typeface="Arial" panose="020B0604020202020204" pitchFamily="34" charset="0"/>
              </a:rPr>
              <a:t>He,</a:t>
            </a:r>
            <a:r>
              <a:rPr lang="en-US" sz="2400" b="1" i="0" dirty="0">
                <a:solidFill>
                  <a:srgbClr val="470013"/>
                </a:solidFill>
                <a:effectLst/>
                <a:latin typeface="Arial" panose="020B0604020202020204" pitchFamily="34" charset="0"/>
                <a:cs typeface="Arial" panose="020B0604020202020204" pitchFamily="34" charset="0"/>
              </a:rPr>
              <a:t> then, led his army to Nubia (Kush) imposing his control as far as the Second Cataract and installed a Viceroy in </a:t>
            </a:r>
            <a:r>
              <a:rPr lang="en-US" sz="2400" b="1" i="0" dirty="0" err="1">
                <a:solidFill>
                  <a:srgbClr val="470013"/>
                </a:solidFill>
                <a:effectLst/>
                <a:latin typeface="Arial" panose="020B0604020202020204" pitchFamily="34" charset="0"/>
                <a:cs typeface="Arial" panose="020B0604020202020204" pitchFamily="34" charset="0"/>
              </a:rPr>
              <a:t>Buhen</a:t>
            </a:r>
            <a:r>
              <a:rPr lang="en-US" sz="2400" b="1" i="0" dirty="0">
                <a:solidFill>
                  <a:srgbClr val="470013"/>
                </a:solidFill>
                <a:effectLst/>
                <a:latin typeface="Arial" panose="020B0604020202020204" pitchFamily="34" charset="0"/>
                <a:cs typeface="Arial" panose="020B0604020202020204" pitchFamily="34" charset="0"/>
              </a:rPr>
              <a:t> to acquire </a:t>
            </a:r>
            <a:r>
              <a:rPr lang="en-US" sz="2400" b="1" dirty="0">
                <a:solidFill>
                  <a:srgbClr val="470013"/>
                </a:solidFill>
                <a:latin typeface="Arial" panose="020B0604020202020204" pitchFamily="34" charset="0"/>
                <a:cs typeface="Arial" panose="020B0604020202020204" pitchFamily="34" charset="0"/>
              </a:rPr>
              <a:t>gold and copper for his rule.</a:t>
            </a:r>
            <a:endParaRPr lang="en-US" sz="2400" b="1" i="0" dirty="0">
              <a:solidFill>
                <a:srgbClr val="470013"/>
              </a:solidFill>
              <a:effectLst/>
              <a:latin typeface="Arial" panose="020B0604020202020204" pitchFamily="34" charset="0"/>
              <a:cs typeface="Arial" panose="020B0604020202020204" pitchFamily="34" charset="0"/>
            </a:endParaRPr>
          </a:p>
          <a:p>
            <a:pPr algn="l"/>
            <a:endParaRPr lang="en-US" sz="2400" b="1" dirty="0">
              <a:solidFill>
                <a:srgbClr val="470013"/>
              </a:solidFill>
              <a:latin typeface="Arial" panose="020B0604020202020204" pitchFamily="34" charset="0"/>
              <a:cs typeface="Arial" panose="020B0604020202020204" pitchFamily="34" charset="0"/>
            </a:endParaRPr>
          </a:p>
          <a:p>
            <a:pPr algn="l"/>
            <a:r>
              <a:rPr lang="en-US" sz="2400" b="1" i="0" dirty="0">
                <a:solidFill>
                  <a:srgbClr val="470013"/>
                </a:solidFill>
                <a:effectLst/>
                <a:latin typeface="Arial" panose="020B0604020202020204" pitchFamily="34" charset="0"/>
                <a:cs typeface="Arial" panose="020B0604020202020204" pitchFamily="34" charset="0"/>
              </a:rPr>
              <a:t>While Ahmose I was in Nubia, Hyksos sympathizers led by Teti-</a:t>
            </a:r>
            <a:r>
              <a:rPr lang="en-US" sz="2400" b="1" i="0" dirty="0" err="1">
                <a:solidFill>
                  <a:srgbClr val="470013"/>
                </a:solidFill>
                <a:effectLst/>
                <a:latin typeface="Arial" panose="020B0604020202020204" pitchFamily="34" charset="0"/>
                <a:cs typeface="Arial" panose="020B0604020202020204" pitchFamily="34" charset="0"/>
              </a:rPr>
              <a:t>en</a:t>
            </a:r>
            <a:r>
              <a:rPr lang="en-US" sz="2400" b="1" i="0" dirty="0">
                <a:solidFill>
                  <a:srgbClr val="470013"/>
                </a:solidFill>
                <a:effectLst/>
                <a:latin typeface="Arial" panose="020B0604020202020204" pitchFamily="34" charset="0"/>
                <a:cs typeface="Arial" panose="020B0604020202020204" pitchFamily="34" charset="0"/>
              </a:rPr>
              <a:t> tried  to seize the throne. However, his mother, Queen </a:t>
            </a:r>
            <a:r>
              <a:rPr lang="en-US" sz="2400" b="1" i="0" dirty="0" err="1">
                <a:solidFill>
                  <a:srgbClr val="470013"/>
                </a:solidFill>
                <a:effectLst/>
                <a:latin typeface="Arial" panose="020B0604020202020204" pitchFamily="34" charset="0"/>
                <a:cs typeface="Arial" panose="020B0604020202020204" pitchFamily="34" charset="0"/>
              </a:rPr>
              <a:t>Ahhotep</a:t>
            </a:r>
            <a:r>
              <a:rPr lang="en-US" sz="2400" b="1" i="0" dirty="0">
                <a:solidFill>
                  <a:srgbClr val="470013"/>
                </a:solidFill>
                <a:effectLst/>
                <a:latin typeface="Arial" panose="020B0604020202020204" pitchFamily="34" charset="0"/>
                <a:cs typeface="Arial" panose="020B0604020202020204" pitchFamily="34" charset="0"/>
              </a:rPr>
              <a:t> quashed the rebellion and maintained power until the return of her son. For her bravery, the Pharaoh awarded her “the gold flies”. </a:t>
            </a:r>
            <a:r>
              <a:rPr lang="en-US" sz="2400" b="1" dirty="0">
                <a:solidFill>
                  <a:srgbClr val="470013"/>
                </a:solidFill>
                <a:latin typeface="Arial" panose="020B0604020202020204" pitchFamily="34" charset="0"/>
                <a:cs typeface="Arial" panose="020B0604020202020204" pitchFamily="34" charset="0"/>
              </a:rPr>
              <a:t>He continued his military campaign into the northward into the Canaanites territory even</a:t>
            </a:r>
          </a:p>
          <a:p>
            <a:pPr algn="l"/>
            <a:r>
              <a:rPr lang="en-US" sz="2400" b="1" dirty="0">
                <a:solidFill>
                  <a:srgbClr val="470013"/>
                </a:solidFill>
                <a:latin typeface="Arial" panose="020B0604020202020204" pitchFamily="34" charset="0"/>
                <a:cs typeface="Arial" panose="020B0604020202020204" pitchFamily="34" charset="0"/>
              </a:rPr>
              <a:t>to </a:t>
            </a:r>
            <a:r>
              <a:rPr lang="en-US" sz="2400" b="1" i="0" dirty="0">
                <a:solidFill>
                  <a:srgbClr val="470013"/>
                </a:solidFill>
                <a:effectLst/>
                <a:latin typeface="Arial" panose="020B0604020202020204" pitchFamily="34" charset="0"/>
                <a:cs typeface="Arial" panose="020B0604020202020204" pitchFamily="34" charset="0"/>
              </a:rPr>
              <a:t>the Euphrates River.  </a:t>
            </a:r>
          </a:p>
          <a:p>
            <a:pPr algn="l"/>
            <a:endParaRPr lang="en-US" sz="2400" b="1" dirty="0">
              <a:solidFill>
                <a:srgbClr val="470013"/>
              </a:solidFill>
              <a:latin typeface="Arial" panose="020B0604020202020204" pitchFamily="34" charset="0"/>
              <a:cs typeface="Arial" panose="020B0604020202020204" pitchFamily="34" charset="0"/>
            </a:endParaRPr>
          </a:p>
          <a:p>
            <a:pPr algn="l"/>
            <a:r>
              <a:rPr lang="en-US" sz="2400" b="1" i="0" dirty="0">
                <a:solidFill>
                  <a:srgbClr val="470013"/>
                </a:solidFill>
                <a:effectLst/>
                <a:latin typeface="Arial" panose="020B0604020202020204" pitchFamily="34" charset="0"/>
                <a:cs typeface="Arial" panose="020B0604020202020204" pitchFamily="34" charset="0"/>
              </a:rPr>
              <a:t> </a:t>
            </a:r>
          </a:p>
          <a:p>
            <a:pPr algn="l"/>
            <a:endParaRPr lang="en-US" sz="2400" b="1" dirty="0">
              <a:solidFill>
                <a:srgbClr val="470013"/>
              </a:solidFill>
              <a:latin typeface="Arial" panose="020B0604020202020204" pitchFamily="34" charset="0"/>
              <a:cs typeface="Arial" panose="020B0604020202020204" pitchFamily="34" charset="0"/>
            </a:endParaRPr>
          </a:p>
          <a:p>
            <a:pPr algn="l"/>
            <a:endParaRPr lang="en-US" sz="2400" b="1" i="0" dirty="0">
              <a:solidFill>
                <a:srgbClr val="47001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10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2BFD14-A7EF-3388-548C-8FE96C53688B}"/>
              </a:ext>
            </a:extLst>
          </p:cNvPr>
          <p:cNvSpPr txBox="1"/>
          <p:nvPr/>
        </p:nvSpPr>
        <p:spPr>
          <a:xfrm>
            <a:off x="969484" y="373251"/>
            <a:ext cx="10455007" cy="5693866"/>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A3.  POSSIBLE RELEVANCE TO THE EXODUS.</a:t>
            </a:r>
          </a:p>
          <a:p>
            <a:endParaRPr lang="en-US"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“8 Then a new king, to whom Joseph meant nothing, came to power in Egypt. 9 “Look,” he said to his people, “the Israelites have become far too numerous for us. 10 Come, we must deal shrewdly with them or they will become even more numerous and, if war breaks out, will join our enemies, fight against us and leave the country” (Exod. 1:8-10).</a:t>
            </a:r>
          </a:p>
          <a:p>
            <a:endParaRPr lang="en-US"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Thought: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It does not appear that the Israelites joined the Hyksos in their battles against the Egyptians, but the Israelites co-existed with the Hyksos. The Egyptians may see the Israelite a real threat to their country since they were viewed as part of the expelled Canaanite people group.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Question:  Could the new king of Egypt be Ahmose I?</a:t>
            </a:r>
          </a:p>
        </p:txBody>
      </p:sp>
    </p:spTree>
    <p:extLst>
      <p:ext uri="{BB962C8B-B14F-4D97-AF65-F5344CB8AC3E}">
        <p14:creationId xmlns:p14="http://schemas.microsoft.com/office/powerpoint/2010/main" val="1683697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menhotep I">
            <a:extLst>
              <a:ext uri="{FF2B5EF4-FFF2-40B4-BE49-F238E27FC236}">
                <a16:creationId xmlns:a16="http://schemas.microsoft.com/office/drawing/2014/main" id="{8DA02181-6787-0340-8484-A0CD661E1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524" y="1768438"/>
            <a:ext cx="3619500" cy="483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E0C648-1DF2-B415-DFBD-FF10CDC59432}"/>
              </a:ext>
            </a:extLst>
          </p:cNvPr>
          <p:cNvSpPr txBox="1"/>
          <p:nvPr/>
        </p:nvSpPr>
        <p:spPr>
          <a:xfrm>
            <a:off x="793214" y="574709"/>
            <a:ext cx="10906699" cy="830997"/>
          </a:xfrm>
          <a:prstGeom prst="rect">
            <a:avLst/>
          </a:prstGeom>
          <a:noFill/>
        </p:spPr>
        <p:txBody>
          <a:bodyPr wrap="square">
            <a:spAutoFit/>
          </a:bodyPr>
          <a:lstStyle/>
          <a:p>
            <a:r>
              <a:rPr lang="en-US" sz="2400" b="1" i="0" dirty="0">
                <a:solidFill>
                  <a:srgbClr val="202122"/>
                </a:solidFill>
                <a:effectLst/>
                <a:latin typeface="Arial" panose="020B0604020202020204" pitchFamily="34" charset="0"/>
                <a:cs typeface="Arial" panose="020B0604020202020204" pitchFamily="34" charset="0"/>
              </a:rPr>
              <a:t>B. THE LEGACY OF AMENHOTEP I AND HIS WIFE AHMOSE-MERITAMUN</a:t>
            </a:r>
            <a:r>
              <a:rPr lang="en-US" sz="2400" b="1" u="none" strike="noStrike" dirty="0">
                <a:solidFill>
                  <a:srgbClr val="202122"/>
                </a:solidFill>
                <a:latin typeface="Arial" panose="020B0604020202020204" pitchFamily="34" charset="0"/>
                <a:cs typeface="Arial" panose="020B0604020202020204" pitchFamily="34" charset="0"/>
              </a:rPr>
              <a:t>.</a:t>
            </a:r>
          </a:p>
          <a:p>
            <a:pPr algn="ctr"/>
            <a:r>
              <a:rPr lang="en-US" sz="2400" b="1" dirty="0">
                <a:solidFill>
                  <a:srgbClr val="202122"/>
                </a:solidFill>
                <a:latin typeface="Arial" panose="020B0604020202020204" pitchFamily="34" charset="0"/>
                <a:cs typeface="Arial" panose="020B0604020202020204" pitchFamily="34" charset="0"/>
              </a:rPr>
              <a:t>    SECOND RULER OF THE MIDDLE KINGDOM</a:t>
            </a:r>
            <a:endParaRPr lang="en-US" sz="2400" b="1" dirty="0">
              <a:latin typeface="Arial" panose="020B0604020202020204" pitchFamily="34" charset="0"/>
              <a:cs typeface="Arial" panose="020B0604020202020204" pitchFamily="34" charset="0"/>
            </a:endParaRPr>
          </a:p>
        </p:txBody>
      </p:sp>
      <p:pic>
        <p:nvPicPr>
          <p:cNvPr id="3076" name="Picture 4" descr="Image result for ahmose-meritamun">
            <a:extLst>
              <a:ext uri="{FF2B5EF4-FFF2-40B4-BE49-F238E27FC236}">
                <a16:creationId xmlns:a16="http://schemas.microsoft.com/office/drawing/2014/main" id="{5B1A192E-20CD-0958-297C-48BD898D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812" y="1768438"/>
            <a:ext cx="3062764" cy="492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42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27390-65E0-2914-0E3A-230A463B64E4}"/>
              </a:ext>
            </a:extLst>
          </p:cNvPr>
          <p:cNvSpPr txBox="1"/>
          <p:nvPr/>
        </p:nvSpPr>
        <p:spPr>
          <a:xfrm>
            <a:off x="683046" y="760165"/>
            <a:ext cx="10994833" cy="4431983"/>
          </a:xfrm>
          <a:prstGeom prst="rect">
            <a:avLst/>
          </a:prstGeom>
          <a:noFill/>
        </p:spPr>
        <p:txBody>
          <a:bodyPr wrap="square" rtlCol="0">
            <a:spAutoFit/>
          </a:bodyPr>
          <a:lstStyle/>
          <a:p>
            <a:pPr marL="457200" indent="-457200">
              <a:buAutoNum type="alphaUcPeriod" startAt="2"/>
            </a:pPr>
            <a:r>
              <a:rPr lang="en-US" sz="2400" b="1" dirty="0">
                <a:latin typeface="Arial" panose="020B0604020202020204" pitchFamily="34" charset="0"/>
                <a:cs typeface="Arial" panose="020B0604020202020204" pitchFamily="34" charset="0"/>
              </a:rPr>
              <a:t>AMENHOTEP I</a:t>
            </a:r>
            <a:r>
              <a:rPr lang="en-US" sz="2400" dirty="0">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 1525–1504 BCE).</a:t>
            </a:r>
          </a:p>
          <a:p>
            <a:pPr marL="457200" indent="-457200">
              <a:buAutoNum type="alphaUcPeriod" startAt="2"/>
            </a:pPr>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1.  OVERVIEW OF THE LIFE OF AMENHOTEP I. </a:t>
            </a:r>
          </a:p>
          <a:p>
            <a:endParaRPr lang="en-US"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  Amenhotep means </a:t>
            </a:r>
            <a:r>
              <a:rPr lang="en-US" sz="2400" b="1" i="0" dirty="0">
                <a:solidFill>
                  <a:srgbClr val="202122"/>
                </a:solidFill>
                <a:effectLst/>
                <a:latin typeface="Arial" panose="020B0604020202020204" pitchFamily="34" charset="0"/>
              </a:rPr>
              <a:t>"Bull who conquers the lands.“</a:t>
            </a:r>
          </a:p>
          <a:p>
            <a:r>
              <a:rPr lang="en-US" sz="2400" b="1" dirty="0">
                <a:solidFill>
                  <a:srgbClr val="202122"/>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 •  Amenhotep built garrisons to ensure the safety of Egypt.</a:t>
            </a:r>
          </a:p>
          <a:p>
            <a:r>
              <a:rPr lang="en-US" sz="2400" b="1" dirty="0">
                <a:solidFill>
                  <a:prstClr val="black"/>
                </a:solidFill>
                <a:latin typeface="Arial" panose="020B0604020202020204" pitchFamily="34" charset="0"/>
                <a:cs typeface="Arial" panose="020B0604020202020204" pitchFamily="34" charset="0"/>
              </a:rPr>
              <a:t>            •  Amenhotep I continued rebuilding the Temples of Egypt.</a:t>
            </a:r>
          </a:p>
          <a:p>
            <a:r>
              <a:rPr lang="en-US" sz="2400" b="1" dirty="0">
                <a:solidFill>
                  <a:prstClr val="black"/>
                </a:solidFill>
                <a:latin typeface="Arial" panose="020B0604020202020204" pitchFamily="34" charset="0"/>
                <a:cs typeface="Arial" panose="020B0604020202020204" pitchFamily="34" charset="0"/>
              </a:rPr>
              <a:t>            •  Amenhotep I built his temple a</a:t>
            </a:r>
            <a:r>
              <a:rPr lang="en-US" sz="2400" b="1" i="0" dirty="0">
                <a:solidFill>
                  <a:srgbClr val="202122"/>
                </a:solidFill>
                <a:effectLst/>
                <a:latin typeface="Arial" panose="020B0604020202020204" pitchFamily="34" charset="0"/>
              </a:rPr>
              <a:t>t the north end of </a:t>
            </a:r>
            <a:r>
              <a:rPr lang="en-US" sz="2400" b="1" i="0" u="none" strike="noStrike" dirty="0">
                <a:solidFill>
                  <a:srgbClr val="3366CC"/>
                </a:solidFill>
                <a:effectLst/>
                <a:latin typeface="Arial" panose="020B0604020202020204" pitchFamily="34" charset="0"/>
                <a:hlinkClick r:id="rId2" tooltip="Deir el-Bahri"/>
              </a:rPr>
              <a:t>Deir </a:t>
            </a:r>
            <a:r>
              <a:rPr lang="en-US" sz="2400" b="1" i="0" u="none" strike="noStrike" dirty="0" err="1">
                <a:solidFill>
                  <a:srgbClr val="3366CC"/>
                </a:solidFill>
                <a:effectLst/>
                <a:latin typeface="Arial" panose="020B0604020202020204" pitchFamily="34" charset="0"/>
                <a:hlinkClick r:id="rId2" tooltip="Deir el-Bahri"/>
              </a:rPr>
              <a:t>el-Bahri</a:t>
            </a:r>
            <a:r>
              <a:rPr lang="en-US" sz="2400" b="1" i="0" dirty="0">
                <a:solidFill>
                  <a:srgbClr val="202122"/>
                </a:solidFill>
                <a:effectLst/>
                <a:latin typeface="Arial" panose="020B0604020202020204" pitchFamily="34" charset="0"/>
              </a:rPr>
              <a:t>.</a:t>
            </a:r>
            <a:r>
              <a:rPr lang="en-US" sz="2400" b="1" i="0" u="none" strike="noStrike" baseline="30000" dirty="0">
                <a:solidFill>
                  <a:srgbClr val="3366CC"/>
                </a:solidFill>
                <a:effectLst/>
                <a:latin typeface="Arial" panose="020B0604020202020204" pitchFamily="34" charset="0"/>
                <a:hlinkClick r:id="rId3"/>
              </a:rPr>
              <a:t>[37</a:t>
            </a:r>
            <a:r>
              <a:rPr lang="en-US" sz="2400" b="1" baseline="30000" dirty="0">
                <a:solidFill>
                  <a:srgbClr val="3366CC"/>
                </a:solidFill>
                <a:latin typeface="Arial" panose="020B0604020202020204" pitchFamily="34" charset="0"/>
              </a:rPr>
              <a:t>} </a:t>
            </a:r>
          </a:p>
          <a:p>
            <a:r>
              <a:rPr lang="en-US" sz="2400" b="1" baseline="30000" dirty="0">
                <a:solidFill>
                  <a:srgbClr val="3366CC"/>
                </a:solidFill>
                <a:latin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where Queen </a:t>
            </a:r>
            <a:r>
              <a:rPr lang="en-US" sz="2400" b="1" dirty="0" err="1">
                <a:solidFill>
                  <a:prstClr val="black"/>
                </a:solidFill>
                <a:latin typeface="Arial" panose="020B0604020202020204" pitchFamily="34" charset="0"/>
                <a:cs typeface="Arial" panose="020B0604020202020204" pitchFamily="34" charset="0"/>
              </a:rPr>
              <a:t>Hatshupsut</a:t>
            </a:r>
            <a:r>
              <a:rPr lang="en-US" sz="2400" b="1" dirty="0">
                <a:solidFill>
                  <a:prstClr val="black"/>
                </a:solidFill>
                <a:latin typeface="Arial" panose="020B0604020202020204" pitchFamily="34" charset="0"/>
                <a:cs typeface="Arial" panose="020B0604020202020204" pitchFamily="34" charset="0"/>
              </a:rPr>
              <a:t> built her temple over his temple.</a:t>
            </a:r>
            <a:r>
              <a:rPr lang="en-US" sz="2400" b="1" baseline="30000" dirty="0">
                <a:solidFill>
                  <a:srgbClr val="3366CC"/>
                </a:solidFill>
                <a:latin typeface="Arial" panose="020B0604020202020204" pitchFamily="34" charset="0"/>
                <a:cs typeface="Arial" panose="020B0604020202020204" pitchFamily="34" charset="0"/>
              </a:rPr>
              <a:t>                         </a:t>
            </a:r>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  Amenhotep I finalized “</a:t>
            </a:r>
            <a:r>
              <a:rPr lang="en-US" sz="2400" b="1" i="0" u="sng" dirty="0">
                <a:solidFill>
                  <a:srgbClr val="3366CC"/>
                </a:solidFill>
                <a:effectLst/>
                <a:latin typeface="Arial" panose="020B0604020202020204" pitchFamily="34" charset="0"/>
                <a:hlinkClick r:id="rId4"/>
              </a:rPr>
              <a:t>Book of What is in the Underworld</a:t>
            </a:r>
            <a:r>
              <a:rPr lang="en-US" sz="2400" b="1" i="0" u="sng" dirty="0">
                <a:solidFill>
                  <a:srgbClr val="3366CC"/>
                </a:solidFill>
                <a:effectLst/>
                <a:latin typeface="Arial" panose="020B0604020202020204" pitchFamily="34" charset="0"/>
              </a:rPr>
              <a:t>.</a:t>
            </a:r>
            <a:r>
              <a:rPr lang="en-US" sz="2400" b="1" u="sng" dirty="0">
                <a:solidFill>
                  <a:srgbClr val="202122"/>
                </a:solidFill>
                <a:latin typeface="Arial" panose="020B0604020202020204" pitchFamily="34" charset="0"/>
              </a:rPr>
              <a:t>”</a:t>
            </a:r>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  Amenhotep I had no children through Queen </a:t>
            </a:r>
            <a:r>
              <a:rPr lang="en-US" sz="2400" b="1" dirty="0" err="1">
                <a:solidFill>
                  <a:prstClr val="black"/>
                </a:solidFill>
                <a:latin typeface="Arial" panose="020B0604020202020204" pitchFamily="34" charset="0"/>
                <a:cs typeface="Arial" panose="020B0604020202020204" pitchFamily="34" charset="0"/>
              </a:rPr>
              <a:t>Meritamun</a:t>
            </a:r>
            <a:r>
              <a:rPr lang="en-US" sz="2400" b="1" dirty="0">
                <a:solidFill>
                  <a:prstClr val="black"/>
                </a:solidFill>
                <a:latin typeface="Arial" panose="020B0604020202020204" pitchFamily="34" charset="0"/>
                <a:cs typeface="Arial" panose="020B0604020202020204" pitchFamily="34" charset="0"/>
              </a:rPr>
              <a:t>.</a:t>
            </a:r>
          </a:p>
          <a:p>
            <a:r>
              <a:rPr lang="en-US" sz="2400" b="1" dirty="0">
                <a:solidFill>
                  <a:prstClr val="black"/>
                </a:solidFill>
                <a:latin typeface="Arial" panose="020B0604020202020204" pitchFamily="34" charset="0"/>
                <a:cs typeface="Arial" panose="020B0604020202020204" pitchFamily="34" charset="0"/>
              </a:rPr>
              <a:t>            •  Amenhotep I had a son through a concubine, </a:t>
            </a:r>
            <a:r>
              <a:rPr lang="en-US" sz="2400" b="1" dirty="0" err="1">
                <a:solidFill>
                  <a:prstClr val="black"/>
                </a:solidFill>
                <a:latin typeface="Arial" panose="020B0604020202020204" pitchFamily="34" charset="0"/>
                <a:cs typeface="Arial" panose="020B0604020202020204" pitchFamily="34" charset="0"/>
              </a:rPr>
              <a:t>Senisoneb</a:t>
            </a:r>
            <a:r>
              <a:rPr lang="en-US" sz="2400" b="1" dirty="0">
                <a:solidFill>
                  <a:prstClr val="black"/>
                </a:solidFill>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19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FFCC19-F9B2-7E76-374E-9524BDF01088}"/>
              </a:ext>
            </a:extLst>
          </p:cNvPr>
          <p:cNvSpPr txBox="1"/>
          <p:nvPr/>
        </p:nvSpPr>
        <p:spPr>
          <a:xfrm>
            <a:off x="767508" y="612844"/>
            <a:ext cx="10656983" cy="5632311"/>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B2.  THE CONSTRUCTIONS UNDER AMENHOTEP I.</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Amenhotep I reign was primarily peaceful. This peaceful reign enabled him to restore temples and erect elaborately designed monuments. His most famous structures are located at the temple of Karnak, where he erected a massive limestone gateway that may have been the main Southern entrance to the temple.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Another of Amenhotep's structures was a bark shrine that he built to honor the god Amun and a chapel at Abydos that was dedicated in his father's honor. Although Amenhotep both began and continued many building projects during his reign, most of the structures were subsequently destroyed by pharaohs. There are no known structures in Lower Egypt  by Amenhotep. All of his buildings were located in Upper Egypt.</a:t>
            </a:r>
            <a:endParaRPr lang="en-US" dirty="0"/>
          </a:p>
        </p:txBody>
      </p:sp>
    </p:spTree>
    <p:extLst>
      <p:ext uri="{BB962C8B-B14F-4D97-AF65-F5344CB8AC3E}">
        <p14:creationId xmlns:p14="http://schemas.microsoft.com/office/powerpoint/2010/main" val="280785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B90AF-07B6-F645-5027-6D56CD16991F}"/>
              </a:ext>
            </a:extLst>
          </p:cNvPr>
          <p:cNvPicPr>
            <a:picLocks noChangeAspect="1"/>
          </p:cNvPicPr>
          <p:nvPr/>
        </p:nvPicPr>
        <p:blipFill>
          <a:blip r:embed="rId2"/>
          <a:stretch>
            <a:fillRect/>
          </a:stretch>
        </p:blipFill>
        <p:spPr>
          <a:xfrm>
            <a:off x="235430" y="1055915"/>
            <a:ext cx="5011484" cy="2780633"/>
          </a:xfrm>
          <a:prstGeom prst="rect">
            <a:avLst/>
          </a:prstGeom>
        </p:spPr>
      </p:pic>
      <p:pic>
        <p:nvPicPr>
          <p:cNvPr id="5" name="Picture 4">
            <a:extLst>
              <a:ext uri="{FF2B5EF4-FFF2-40B4-BE49-F238E27FC236}">
                <a16:creationId xmlns:a16="http://schemas.microsoft.com/office/drawing/2014/main" id="{E79BC2C0-928C-231C-73E7-34E71CDC567B}"/>
              </a:ext>
            </a:extLst>
          </p:cNvPr>
          <p:cNvPicPr>
            <a:picLocks noChangeAspect="1"/>
          </p:cNvPicPr>
          <p:nvPr/>
        </p:nvPicPr>
        <p:blipFill>
          <a:blip r:embed="rId3"/>
          <a:stretch>
            <a:fillRect/>
          </a:stretch>
        </p:blipFill>
        <p:spPr>
          <a:xfrm>
            <a:off x="5704114" y="2057400"/>
            <a:ext cx="6400800" cy="4800600"/>
          </a:xfrm>
          <a:prstGeom prst="rect">
            <a:avLst/>
          </a:prstGeom>
        </p:spPr>
      </p:pic>
      <p:sp>
        <p:nvSpPr>
          <p:cNvPr id="6" name="TextBox 5">
            <a:extLst>
              <a:ext uri="{FF2B5EF4-FFF2-40B4-BE49-F238E27FC236}">
                <a16:creationId xmlns:a16="http://schemas.microsoft.com/office/drawing/2014/main" id="{C404D418-038B-391B-6073-4B41D8D50B90}"/>
              </a:ext>
            </a:extLst>
          </p:cNvPr>
          <p:cNvSpPr txBox="1"/>
          <p:nvPr/>
        </p:nvSpPr>
        <p:spPr>
          <a:xfrm>
            <a:off x="576942" y="4180115"/>
            <a:ext cx="4212772"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TEMPLE OF AMENHOTEP I,</a:t>
            </a:r>
          </a:p>
          <a:p>
            <a:r>
              <a:rPr lang="en-US" sz="2400" b="1" dirty="0">
                <a:latin typeface="Arial" panose="020B0604020202020204" pitchFamily="34" charset="0"/>
                <a:cs typeface="Arial" panose="020B0604020202020204" pitchFamily="34" charset="0"/>
              </a:rPr>
              <a:t>ONE OF THE OLDEST TEMPLE IN KARNACK.</a:t>
            </a:r>
          </a:p>
        </p:txBody>
      </p:sp>
      <p:sp>
        <p:nvSpPr>
          <p:cNvPr id="7" name="TextBox 6">
            <a:extLst>
              <a:ext uri="{FF2B5EF4-FFF2-40B4-BE49-F238E27FC236}">
                <a16:creationId xmlns:a16="http://schemas.microsoft.com/office/drawing/2014/main" id="{C74F1C04-9C55-C0F1-A000-9AAA3289B74E}"/>
              </a:ext>
            </a:extLst>
          </p:cNvPr>
          <p:cNvSpPr txBox="1"/>
          <p:nvPr/>
        </p:nvSpPr>
        <p:spPr>
          <a:xfrm>
            <a:off x="5910944" y="1257455"/>
            <a:ext cx="588917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BURIAL CHAMBER OF AMENHOTEP I</a:t>
            </a:r>
            <a:r>
              <a:rPr lang="en-US" sz="2400" b="1" dirty="0"/>
              <a:t>.</a:t>
            </a:r>
          </a:p>
        </p:txBody>
      </p:sp>
    </p:spTree>
    <p:extLst>
      <p:ext uri="{BB962C8B-B14F-4D97-AF65-F5344CB8AC3E}">
        <p14:creationId xmlns:p14="http://schemas.microsoft.com/office/powerpoint/2010/main" val="290440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557EC6-EA29-8F64-8E22-7BE2E338EC46}"/>
              </a:ext>
            </a:extLst>
          </p:cNvPr>
          <p:cNvSpPr txBox="1"/>
          <p:nvPr/>
        </p:nvSpPr>
        <p:spPr>
          <a:xfrm>
            <a:off x="760165" y="583894"/>
            <a:ext cx="7138930" cy="4524315"/>
          </a:xfrm>
          <a:prstGeom prst="rect">
            <a:avLst/>
          </a:prstGeom>
          <a:noFill/>
        </p:spPr>
        <p:txBody>
          <a:bodyPr wrap="square" rtlCol="0">
            <a:spAutoFit/>
          </a:bodyPr>
          <a:lstStyle/>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Amenhotep, the son of Ahmose, was the ruler who rebuilt and expanded the Valley of the Kings. With ambitious building projects of his father and for himself, is it possible that the Hebrews were used in part to help rebuild the palaces, temples, and the Temple of Karnack.</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Israelites were enslaved to make straw bricks. At Karnack Temple, there is an example of how straw bricks were used to build the walls of the Temples. These were not removed.</a:t>
            </a:r>
          </a:p>
        </p:txBody>
      </p:sp>
      <p:pic>
        <p:nvPicPr>
          <p:cNvPr id="11" name="Picture 10">
            <a:extLst>
              <a:ext uri="{FF2B5EF4-FFF2-40B4-BE49-F238E27FC236}">
                <a16:creationId xmlns:a16="http://schemas.microsoft.com/office/drawing/2014/main" id="{562611B0-9562-B8CE-F583-1249B2A3BC11}"/>
              </a:ext>
            </a:extLst>
          </p:cNvPr>
          <p:cNvPicPr>
            <a:picLocks noChangeAspect="1"/>
          </p:cNvPicPr>
          <p:nvPr/>
        </p:nvPicPr>
        <p:blipFill>
          <a:blip r:embed="rId2"/>
          <a:stretch>
            <a:fillRect/>
          </a:stretch>
        </p:blipFill>
        <p:spPr>
          <a:xfrm>
            <a:off x="7899095" y="583894"/>
            <a:ext cx="4032504" cy="5376672"/>
          </a:xfrm>
          <a:prstGeom prst="rect">
            <a:avLst/>
          </a:prstGeom>
        </p:spPr>
      </p:pic>
    </p:spTree>
    <p:extLst>
      <p:ext uri="{BB962C8B-B14F-4D97-AF65-F5344CB8AC3E}">
        <p14:creationId xmlns:p14="http://schemas.microsoft.com/office/powerpoint/2010/main" val="1149295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F2D56-FF69-248F-3520-8BDBAEF3A14C}"/>
              </a:ext>
            </a:extLst>
          </p:cNvPr>
          <p:cNvPicPr>
            <a:picLocks noChangeAspect="1"/>
          </p:cNvPicPr>
          <p:nvPr/>
        </p:nvPicPr>
        <p:blipFill>
          <a:blip r:embed="rId2"/>
          <a:stretch>
            <a:fillRect/>
          </a:stretch>
        </p:blipFill>
        <p:spPr>
          <a:xfrm>
            <a:off x="6804016" y="1611177"/>
            <a:ext cx="4900613" cy="3333750"/>
          </a:xfrm>
          <a:prstGeom prst="rect">
            <a:avLst/>
          </a:prstGeom>
        </p:spPr>
      </p:pic>
      <p:pic>
        <p:nvPicPr>
          <p:cNvPr id="3" name="Picture 2">
            <a:extLst>
              <a:ext uri="{FF2B5EF4-FFF2-40B4-BE49-F238E27FC236}">
                <a16:creationId xmlns:a16="http://schemas.microsoft.com/office/drawing/2014/main" id="{D4D38285-F5BD-65E3-59FF-315003DA02CE}"/>
              </a:ext>
            </a:extLst>
          </p:cNvPr>
          <p:cNvPicPr>
            <a:picLocks noChangeAspect="1"/>
          </p:cNvPicPr>
          <p:nvPr/>
        </p:nvPicPr>
        <p:blipFill>
          <a:blip r:embed="rId3"/>
          <a:stretch>
            <a:fillRect/>
          </a:stretch>
        </p:blipFill>
        <p:spPr>
          <a:xfrm>
            <a:off x="740425" y="1437322"/>
            <a:ext cx="5829300" cy="3983355"/>
          </a:xfrm>
          <a:prstGeom prst="rect">
            <a:avLst/>
          </a:prstGeom>
        </p:spPr>
      </p:pic>
      <p:sp>
        <p:nvSpPr>
          <p:cNvPr id="4" name="TextBox 3">
            <a:extLst>
              <a:ext uri="{FF2B5EF4-FFF2-40B4-BE49-F238E27FC236}">
                <a16:creationId xmlns:a16="http://schemas.microsoft.com/office/drawing/2014/main" id="{9B6D408E-F907-EC0A-393B-2D1C1D914553}"/>
              </a:ext>
            </a:extLst>
          </p:cNvPr>
          <p:cNvSpPr txBox="1"/>
          <p:nvPr/>
        </p:nvSpPr>
        <p:spPr>
          <a:xfrm>
            <a:off x="2500830" y="506776"/>
            <a:ext cx="7634689" cy="523220"/>
          </a:xfrm>
          <a:prstGeom prst="rect">
            <a:avLst/>
          </a:prstGeom>
          <a:noFill/>
        </p:spPr>
        <p:txBody>
          <a:bodyPr wrap="square" rtlCol="0">
            <a:spAutoFit/>
          </a:bodyPr>
          <a:lstStyle/>
          <a:p>
            <a:r>
              <a:rPr lang="en-US" sz="2800" b="1" dirty="0"/>
              <a:t>PICTURES OF ARCHAEOLOGICAL SITE OF PITHOM</a:t>
            </a:r>
          </a:p>
        </p:txBody>
      </p:sp>
      <p:sp>
        <p:nvSpPr>
          <p:cNvPr id="6" name="TextBox 5">
            <a:extLst>
              <a:ext uri="{FF2B5EF4-FFF2-40B4-BE49-F238E27FC236}">
                <a16:creationId xmlns:a16="http://schemas.microsoft.com/office/drawing/2014/main" id="{0F167C85-2A69-5ED4-C3EA-A4F8CC72DC16}"/>
              </a:ext>
            </a:extLst>
          </p:cNvPr>
          <p:cNvSpPr txBox="1"/>
          <p:nvPr/>
        </p:nvSpPr>
        <p:spPr>
          <a:xfrm>
            <a:off x="1101687" y="5574535"/>
            <a:ext cx="10289754" cy="830997"/>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Pithom</a:t>
            </a:r>
            <a:r>
              <a:rPr lang="en-US" sz="2400" b="1" dirty="0">
                <a:latin typeface="Arial" panose="020B0604020202020204" pitchFamily="34" charset="0"/>
                <a:cs typeface="Arial" panose="020B0604020202020204" pitchFamily="34" charset="0"/>
              </a:rPr>
              <a:t> appears to be more of a storage city than a “treasure city” for the army and food supply. </a:t>
            </a:r>
          </a:p>
        </p:txBody>
      </p:sp>
    </p:spTree>
    <p:extLst>
      <p:ext uri="{BB962C8B-B14F-4D97-AF65-F5344CB8AC3E}">
        <p14:creationId xmlns:p14="http://schemas.microsoft.com/office/powerpoint/2010/main" val="864040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70320-4620-5252-7882-844E65B26B0F}"/>
              </a:ext>
            </a:extLst>
          </p:cNvPr>
          <p:cNvSpPr txBox="1"/>
          <p:nvPr/>
        </p:nvSpPr>
        <p:spPr>
          <a:xfrm>
            <a:off x="649995" y="583894"/>
            <a:ext cx="10892010" cy="541686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B3.  THE RELEVANCE TO THE EXODUS.</a:t>
            </a:r>
          </a:p>
          <a:p>
            <a:endParaRPr lang="en-US"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If during the reign of Ahmose and Amenhotep, the pharaohs were repairing the old temples, building new temples as well as developing their agricultural and livestock. They needed workers.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biblical text states this, “</a:t>
            </a:r>
            <a:r>
              <a:rPr lang="en-US" sz="2400" b="1" i="0" dirty="0">
                <a:solidFill>
                  <a:srgbClr val="000000"/>
                </a:solidFill>
                <a:effectLst/>
                <a:latin typeface="Arial" panose="020B0604020202020204" pitchFamily="34" charset="0"/>
                <a:cs typeface="Arial" panose="020B0604020202020204" pitchFamily="34" charset="0"/>
              </a:rPr>
              <a:t>They made their lives bitter with harsh labor in brick and mortar and with all kinds of work in the fields; in all their harsh labor the Egyptians worked them ruthlessly” (Exod. 1:14).  </a:t>
            </a:r>
            <a:endParaRPr lang="en-US" sz="2400" b="1" dirty="0">
              <a:solidFill>
                <a:srgbClr val="000000"/>
              </a:solidFill>
              <a:latin typeface="Arial" panose="020B0604020202020204" pitchFamily="34" charset="0"/>
              <a:cs typeface="Arial" panose="020B0604020202020204" pitchFamily="34" charset="0"/>
            </a:endParaRPr>
          </a:p>
          <a:p>
            <a:endParaRPr lang="en-US" sz="2000" b="1" dirty="0">
              <a:solidFill>
                <a:srgbClr val="000000"/>
              </a:solidFill>
              <a:latin typeface="Arial" panose="020B0604020202020204" pitchFamily="34" charset="0"/>
              <a:cs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rPr>
              <a:t>Archaeologists believed that they have found </a:t>
            </a:r>
            <a:r>
              <a:rPr lang="en-US" sz="2400" b="1" dirty="0" err="1">
                <a:solidFill>
                  <a:srgbClr val="000000"/>
                </a:solidFill>
                <a:latin typeface="Arial" panose="020B0604020202020204" pitchFamily="34" charset="0"/>
                <a:cs typeface="Arial" panose="020B0604020202020204" pitchFamily="34" charset="0"/>
              </a:rPr>
              <a:t>Pithom</a:t>
            </a:r>
            <a:r>
              <a:rPr lang="en-US" sz="2400" b="1" dirty="0">
                <a:solidFill>
                  <a:srgbClr val="000000"/>
                </a:solidFill>
                <a:latin typeface="Arial" panose="020B0604020202020204" pitchFamily="34" charset="0"/>
                <a:cs typeface="Arial" panose="020B0604020202020204" pitchFamily="34" charset="0"/>
              </a:rPr>
              <a:t> with its thick brick walls and “storage buildings” without windows. </a:t>
            </a:r>
          </a:p>
          <a:p>
            <a:endParaRPr lang="en-US" sz="2400" b="1" dirty="0">
              <a:solidFill>
                <a:srgbClr val="000000"/>
              </a:solidFill>
              <a:latin typeface="Arial" panose="020B0604020202020204" pitchFamily="34" charset="0"/>
              <a:cs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rPr>
              <a:t>Question:  The site is almost confirmed, but the names of </a:t>
            </a:r>
            <a:r>
              <a:rPr lang="en-US" sz="2400" b="1" dirty="0" err="1">
                <a:solidFill>
                  <a:srgbClr val="000000"/>
                </a:solidFill>
                <a:latin typeface="Arial" panose="020B0604020202020204" pitchFamily="34" charset="0"/>
                <a:cs typeface="Arial" panose="020B0604020202020204" pitchFamily="34" charset="0"/>
              </a:rPr>
              <a:t>Pithom</a:t>
            </a:r>
            <a:r>
              <a:rPr lang="en-US" sz="2400" b="1" dirty="0">
                <a:solidFill>
                  <a:srgbClr val="000000"/>
                </a:solidFill>
                <a:latin typeface="Arial" panose="020B0604020202020204" pitchFamily="34" charset="0"/>
                <a:cs typeface="Arial" panose="020B0604020202020204" pitchFamily="34" charset="0"/>
              </a:rPr>
              <a:t> and </a:t>
            </a:r>
          </a:p>
          <a:p>
            <a:r>
              <a:rPr lang="en-US" sz="2400" b="1" dirty="0">
                <a:solidFill>
                  <a:srgbClr val="000000"/>
                </a:solidFill>
                <a:latin typeface="Arial" panose="020B0604020202020204" pitchFamily="34" charset="0"/>
                <a:cs typeface="Arial" panose="020B0604020202020204" pitchFamily="34" charset="0"/>
              </a:rPr>
              <a:t>                   Rameses have been attributed to Rameses II.</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555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A31579-25AF-1FDA-2136-2DC2B0429B71}"/>
              </a:ext>
            </a:extLst>
          </p:cNvPr>
          <p:cNvSpPr txBox="1"/>
          <p:nvPr/>
        </p:nvSpPr>
        <p:spPr>
          <a:xfrm>
            <a:off x="727113" y="738130"/>
            <a:ext cx="10719412" cy="452431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THE MENTIONING OF STORAGE CITY RAMESES</a:t>
            </a:r>
          </a:p>
          <a:p>
            <a:pPr algn="ct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Biblical text mentions </a:t>
            </a:r>
            <a:r>
              <a:rPr lang="en-US" sz="2400" b="1" dirty="0" err="1">
                <a:latin typeface="Arial" panose="020B0604020202020204" pitchFamily="34" charset="0"/>
                <a:cs typeface="Arial" panose="020B0604020202020204" pitchFamily="34" charset="0"/>
              </a:rPr>
              <a:t>Pithom</a:t>
            </a:r>
            <a:r>
              <a:rPr lang="en-US" sz="2400" b="1" dirty="0">
                <a:latin typeface="Arial" panose="020B0604020202020204" pitchFamily="34" charset="0"/>
                <a:cs typeface="Arial" panose="020B0604020202020204" pitchFamily="34" charset="0"/>
              </a:rPr>
              <a:t> and Rameses that the Hebrews built as storehouses during the enslavement. The question then becomes this: Who is the Rameses referring to in the Biblical text?”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Options: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  Commonly accepted as Rameses II, Pharaoh of Egypt.</a:t>
            </a:r>
          </a:p>
          <a:p>
            <a:pPr marL="457200" indent="-457200">
              <a:buAutoNum type="alphaUcPeriod" startAt="2"/>
            </a:pPr>
            <a:r>
              <a:rPr lang="en-US" sz="2400" b="1" dirty="0">
                <a:latin typeface="Arial" panose="020B0604020202020204" pitchFamily="34" charset="0"/>
                <a:cs typeface="Arial" panose="020B0604020202020204" pitchFamily="34" charset="0"/>
              </a:rPr>
              <a:t>Uncommonly known that Rameses’ name is a common name for </a:t>
            </a:r>
          </a:p>
          <a:p>
            <a:r>
              <a:rPr lang="en-US" sz="2400" b="1" dirty="0">
                <a:latin typeface="Arial" panose="020B0604020202020204" pitchFamily="34" charset="0"/>
                <a:cs typeface="Arial" panose="020B0604020202020204" pitchFamily="34" charset="0"/>
              </a:rPr>
              <a:t>      royal court of Egypt.</a:t>
            </a:r>
            <a:endParaRPr lang="en-US" sz="2400" b="1" dirty="0"/>
          </a:p>
          <a:p>
            <a:pPr algn="ctr"/>
            <a:endParaRPr lang="en-US" sz="2400" b="1" dirty="0"/>
          </a:p>
        </p:txBody>
      </p:sp>
    </p:spTree>
    <p:extLst>
      <p:ext uri="{BB962C8B-B14F-4D97-AF65-F5344CB8AC3E}">
        <p14:creationId xmlns:p14="http://schemas.microsoft.com/office/powerpoint/2010/main" val="406236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1F9413-0D7F-5840-B644-9AF9077369B1}"/>
              </a:ext>
            </a:extLst>
          </p:cNvPr>
          <p:cNvSpPr txBox="1"/>
          <p:nvPr/>
        </p:nvSpPr>
        <p:spPr>
          <a:xfrm>
            <a:off x="791378" y="683045"/>
            <a:ext cx="10609244" cy="461665"/>
          </a:xfrm>
          <a:prstGeom prst="rect">
            <a:avLst/>
          </a:prstGeom>
          <a:noFill/>
        </p:spPr>
        <p:txBody>
          <a:bodyPr wrap="square" rtlCol="0">
            <a:spAutoFit/>
          </a:bodyPr>
          <a:lstStyle/>
          <a:p>
            <a:endParaRPr lang="en-US" sz="2400" dirty="0"/>
          </a:p>
        </p:txBody>
      </p:sp>
      <p:sp>
        <p:nvSpPr>
          <p:cNvPr id="2" name="TextBox 1">
            <a:extLst>
              <a:ext uri="{FF2B5EF4-FFF2-40B4-BE49-F238E27FC236}">
                <a16:creationId xmlns:a16="http://schemas.microsoft.com/office/drawing/2014/main" id="{F1CD3334-6D06-B6A8-FF79-AE5096F8BC1B}"/>
              </a:ext>
            </a:extLst>
          </p:cNvPr>
          <p:cNvSpPr txBox="1"/>
          <p:nvPr/>
        </p:nvSpPr>
        <p:spPr>
          <a:xfrm>
            <a:off x="719091" y="683044"/>
            <a:ext cx="1068153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  THE CALL OF GOD TO ABRAHAM AND SARAH.</a:t>
            </a:r>
          </a:p>
        </p:txBody>
      </p:sp>
      <p:sp>
        <p:nvSpPr>
          <p:cNvPr id="5" name="TextBox 4">
            <a:extLst>
              <a:ext uri="{FF2B5EF4-FFF2-40B4-BE49-F238E27FC236}">
                <a16:creationId xmlns:a16="http://schemas.microsoft.com/office/drawing/2014/main" id="{6B57F9CB-0AF1-66E6-7F2B-52975E263CF6}"/>
              </a:ext>
            </a:extLst>
          </p:cNvPr>
          <p:cNvSpPr txBox="1"/>
          <p:nvPr/>
        </p:nvSpPr>
        <p:spPr>
          <a:xfrm>
            <a:off x="1029808" y="1213008"/>
            <a:ext cx="9836459" cy="3847207"/>
          </a:xfrm>
          <a:prstGeom prst="rect">
            <a:avLst/>
          </a:prstGeom>
          <a:noFill/>
        </p:spPr>
        <p:txBody>
          <a:bodyPr wrap="square">
            <a:spAutoFit/>
          </a:bodyPr>
          <a:lstStyle/>
          <a:p>
            <a:pPr algn="l"/>
            <a:r>
              <a:rPr lang="en-US" sz="2400" b="1" i="0" dirty="0">
                <a:solidFill>
                  <a:srgbClr val="000000"/>
                </a:solidFill>
                <a:effectLst/>
                <a:latin typeface="Arial" panose="020B0604020202020204" pitchFamily="34" charset="0"/>
                <a:cs typeface="Arial" panose="020B0604020202020204" pitchFamily="34" charset="0"/>
              </a:rPr>
              <a:t> </a:t>
            </a:r>
            <a:r>
              <a:rPr lang="en-US" sz="2400" b="1" dirty="0">
                <a:solidFill>
                  <a:srgbClr val="000000"/>
                </a:solidFill>
                <a:latin typeface="Arial" panose="020B0604020202020204" pitchFamily="34" charset="0"/>
                <a:cs typeface="Arial" panose="020B0604020202020204" pitchFamily="34" charset="0"/>
              </a:rPr>
              <a:t>A.  THE PROMISED BLESSINGS TO ABRAHAM (Gen. 12:1-3).</a:t>
            </a:r>
            <a:endParaRPr lang="en-US" sz="2400" b="1" i="0" dirty="0">
              <a:solidFill>
                <a:srgbClr val="000000"/>
              </a:solidFill>
              <a:effectLst/>
              <a:latin typeface="Arial" panose="020B0604020202020204" pitchFamily="34" charset="0"/>
              <a:cs typeface="Arial" panose="020B0604020202020204" pitchFamily="34" charset="0"/>
            </a:endParaRPr>
          </a:p>
          <a:p>
            <a:pPr algn="l"/>
            <a:endParaRPr lang="en-US" sz="2400" b="1" dirty="0">
              <a:solidFill>
                <a:srgbClr val="000000"/>
              </a:solidFill>
              <a:latin typeface="system-ui"/>
              <a:cs typeface="Arial" panose="020B0604020202020204" pitchFamily="34" charset="0"/>
            </a:endParaRPr>
          </a:p>
          <a:p>
            <a:pPr algn="l"/>
            <a:r>
              <a:rPr lang="en-US" sz="2400" b="1" i="0" dirty="0">
                <a:solidFill>
                  <a:srgbClr val="000000"/>
                </a:solidFill>
                <a:effectLst/>
                <a:latin typeface="Arial" panose="020B0604020202020204" pitchFamily="34" charset="0"/>
                <a:cs typeface="Arial" panose="020B0604020202020204" pitchFamily="34" charset="0"/>
              </a:rPr>
              <a:t>The </a:t>
            </a:r>
            <a:r>
              <a:rPr lang="en-US" sz="2400" b="1" i="0" cap="small" dirty="0">
                <a:solidFill>
                  <a:srgbClr val="000000"/>
                </a:solidFill>
                <a:effectLst/>
                <a:latin typeface="Arial" panose="020B0604020202020204" pitchFamily="34" charset="0"/>
                <a:cs typeface="Arial" panose="020B0604020202020204" pitchFamily="34" charset="0"/>
              </a:rPr>
              <a:t>Lord</a:t>
            </a:r>
            <a:r>
              <a:rPr lang="en-US" sz="2400" b="1" i="0" dirty="0">
                <a:solidFill>
                  <a:srgbClr val="000000"/>
                </a:solidFill>
                <a:effectLst/>
                <a:latin typeface="Arial" panose="020B0604020202020204" pitchFamily="34" charset="0"/>
                <a:cs typeface="Arial" panose="020B0604020202020204" pitchFamily="34" charset="0"/>
              </a:rPr>
              <a:t> had said to Abram, </a:t>
            </a:r>
            <a:r>
              <a:rPr lang="en-US" sz="2400" b="1" i="0" dirty="0">
                <a:solidFill>
                  <a:srgbClr val="FF0000"/>
                </a:solidFill>
                <a:effectLst/>
                <a:latin typeface="Arial" panose="020B0604020202020204" pitchFamily="34" charset="0"/>
                <a:cs typeface="Arial" panose="020B0604020202020204" pitchFamily="34" charset="0"/>
              </a:rPr>
              <a:t>“Go from your country, your people and your father’s household to the land I will show you.</a:t>
            </a:r>
          </a:p>
          <a:p>
            <a:pPr algn="l"/>
            <a:endParaRPr lang="en-US" sz="2400" b="1" i="0" dirty="0">
              <a:solidFill>
                <a:srgbClr val="000000"/>
              </a:solidFill>
              <a:effectLst/>
              <a:latin typeface="Arial" panose="020B0604020202020204" pitchFamily="34" charset="0"/>
              <a:cs typeface="Arial" panose="020B0604020202020204" pitchFamily="34" charset="0"/>
            </a:endParaRPr>
          </a:p>
          <a:p>
            <a:pPr algn="l"/>
            <a:r>
              <a:rPr lang="en-US" sz="2400" b="1" i="0" baseline="30000" dirty="0">
                <a:solidFill>
                  <a:srgbClr val="000000"/>
                </a:solidFill>
                <a:effectLst/>
                <a:latin typeface="Arial" panose="020B0604020202020204" pitchFamily="34" charset="0"/>
                <a:cs typeface="Arial" panose="020B0604020202020204" pitchFamily="34" charset="0"/>
              </a:rPr>
              <a:t>2 </a:t>
            </a:r>
            <a:r>
              <a:rPr lang="en-US" sz="2400" b="1" i="0" dirty="0">
                <a:solidFill>
                  <a:srgbClr val="FF0000"/>
                </a:solidFill>
                <a:effectLst/>
                <a:latin typeface="Arial" panose="020B0604020202020204" pitchFamily="34" charset="0"/>
                <a:cs typeface="Arial" panose="020B0604020202020204" pitchFamily="34" charset="0"/>
              </a:rPr>
              <a:t>“I will make you into a great nation, and I will bless you;</a:t>
            </a:r>
            <a:br>
              <a:rPr lang="en-US" sz="2400" b="1" i="0" dirty="0">
                <a:solidFill>
                  <a:srgbClr val="FF0000"/>
                </a:solidFill>
                <a:effectLst/>
                <a:latin typeface="Arial" panose="020B0604020202020204" pitchFamily="34" charset="0"/>
                <a:cs typeface="Arial" panose="020B0604020202020204" pitchFamily="34" charset="0"/>
              </a:rPr>
            </a:br>
            <a:r>
              <a:rPr lang="en-US" sz="2400" b="1" i="0" dirty="0">
                <a:solidFill>
                  <a:srgbClr val="FF0000"/>
                </a:solidFill>
                <a:effectLst/>
                <a:latin typeface="Arial" panose="020B0604020202020204" pitchFamily="34" charset="0"/>
                <a:cs typeface="Arial" panose="020B0604020202020204" pitchFamily="34" charset="0"/>
              </a:rPr>
              <a:t>    I will make your name great, and you will be a blessing.</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baseline="30000" dirty="0">
                <a:solidFill>
                  <a:srgbClr val="FF0000"/>
                </a:solidFill>
                <a:effectLst/>
                <a:latin typeface="Arial" panose="020B0604020202020204" pitchFamily="34" charset="0"/>
                <a:cs typeface="Arial" panose="020B0604020202020204" pitchFamily="34" charset="0"/>
                <a:hlinkClick r:id="rId2" tooltip="See footnote a">
                  <a:extLst>
                    <a:ext uri="{A12FA001-AC4F-418D-AE19-62706E023703}">
                      <ahyp:hlinkClr xmlns:ahyp="http://schemas.microsoft.com/office/drawing/2018/hyperlinkcolor" val="tx"/>
                    </a:ext>
                  </a:extLst>
                </a:hlinkClick>
              </a:rPr>
              <a:t>a</a:t>
            </a:r>
            <a:r>
              <a:rPr lang="en-US" sz="2400" b="1" i="0" baseline="30000" dirty="0">
                <a:solidFill>
                  <a:srgbClr val="FF0000"/>
                </a:solidFill>
                <a:effectLst/>
                <a:latin typeface="Arial" panose="020B0604020202020204" pitchFamily="34" charset="0"/>
                <a:cs typeface="Arial" panose="020B0604020202020204" pitchFamily="34" charset="0"/>
              </a:rPr>
              <a:t>]</a:t>
            </a:r>
            <a:br>
              <a:rPr lang="en-US" sz="2400" b="1" i="0" dirty="0">
                <a:solidFill>
                  <a:srgbClr val="FF0000"/>
                </a:solidFill>
                <a:effectLst/>
                <a:latin typeface="Arial" panose="020B0604020202020204" pitchFamily="34" charset="0"/>
                <a:cs typeface="Arial" panose="020B0604020202020204" pitchFamily="34" charset="0"/>
              </a:rPr>
            </a:br>
            <a:r>
              <a:rPr lang="en-US" sz="2400" b="1" i="0" dirty="0">
                <a:solidFill>
                  <a:srgbClr val="FF0000"/>
                </a:solidFill>
                <a:effectLst/>
                <a:latin typeface="Arial" panose="020B0604020202020204" pitchFamily="34" charset="0"/>
                <a:cs typeface="Arial" panose="020B0604020202020204" pitchFamily="34" charset="0"/>
              </a:rPr>
              <a:t>  </a:t>
            </a:r>
            <a:r>
              <a:rPr lang="en-US" sz="2400" b="1" i="0" baseline="30000" dirty="0">
                <a:solidFill>
                  <a:srgbClr val="FF0000"/>
                </a:solidFill>
                <a:effectLst/>
                <a:latin typeface="Arial" panose="020B0604020202020204" pitchFamily="34" charset="0"/>
                <a:cs typeface="Arial" panose="020B0604020202020204" pitchFamily="34" charset="0"/>
              </a:rPr>
              <a:t>3 </a:t>
            </a:r>
            <a:r>
              <a:rPr lang="en-US" sz="2400" b="1" i="0" dirty="0">
                <a:solidFill>
                  <a:srgbClr val="FF0000"/>
                </a:solidFill>
                <a:effectLst/>
                <a:latin typeface="Arial" panose="020B0604020202020204" pitchFamily="34" charset="0"/>
                <a:cs typeface="Arial" panose="020B0604020202020204" pitchFamily="34" charset="0"/>
              </a:rPr>
              <a:t>I will bless those who bless you, and whoever curses you I will   </a:t>
            </a:r>
          </a:p>
          <a:p>
            <a:pPr algn="l"/>
            <a:r>
              <a:rPr lang="en-US" sz="2400" b="1" dirty="0">
                <a:solidFill>
                  <a:srgbClr val="FF0000"/>
                </a:solidFill>
                <a:latin typeface="Arial" panose="020B0604020202020204" pitchFamily="34" charset="0"/>
                <a:cs typeface="Arial" panose="020B0604020202020204" pitchFamily="34" charset="0"/>
              </a:rPr>
              <a:t>         </a:t>
            </a:r>
            <a:r>
              <a:rPr lang="en-US" sz="2400" b="1" i="0" dirty="0">
                <a:solidFill>
                  <a:srgbClr val="FF0000"/>
                </a:solidFill>
                <a:effectLst/>
                <a:latin typeface="Arial" panose="020B0604020202020204" pitchFamily="34" charset="0"/>
                <a:cs typeface="Arial" panose="020B0604020202020204" pitchFamily="34" charset="0"/>
              </a:rPr>
              <a:t>curse;</a:t>
            </a:r>
            <a:br>
              <a:rPr lang="en-US" sz="2400" b="1" i="0" dirty="0">
                <a:solidFill>
                  <a:srgbClr val="FF0000"/>
                </a:solidFill>
                <a:effectLst/>
                <a:latin typeface="Arial" panose="020B0604020202020204" pitchFamily="34" charset="0"/>
                <a:cs typeface="Arial" panose="020B0604020202020204" pitchFamily="34" charset="0"/>
              </a:rPr>
            </a:br>
            <a:r>
              <a:rPr lang="en-US" sz="2400" b="1" i="0" dirty="0">
                <a:solidFill>
                  <a:srgbClr val="FF0000"/>
                </a:solidFill>
                <a:effectLst/>
                <a:latin typeface="Arial" panose="020B0604020202020204" pitchFamily="34" charset="0"/>
                <a:cs typeface="Arial" panose="020B0604020202020204" pitchFamily="34" charset="0"/>
              </a:rPr>
              <a:t>    and all peoples on earth will be blessed through you.”</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baseline="30000" dirty="0">
                <a:solidFill>
                  <a:srgbClr val="4A4A4A"/>
                </a:solidFill>
                <a:effectLst/>
                <a:latin typeface="Arial" panose="020B0604020202020204" pitchFamily="34" charset="0"/>
                <a:cs typeface="Arial" panose="020B0604020202020204" pitchFamily="34" charset="0"/>
                <a:hlinkClick r:id="rId3" tooltip="See footnote b"/>
              </a:rPr>
              <a:t>b</a:t>
            </a:r>
            <a:r>
              <a:rPr lang="en-US" sz="2400" b="1" i="0" baseline="30000" dirty="0">
                <a:solidFill>
                  <a:srgbClr val="000000"/>
                </a:solidFill>
                <a:effectLst/>
                <a:latin typeface="Arial" panose="020B0604020202020204" pitchFamily="34" charset="0"/>
                <a:cs typeface="Arial" panose="020B0604020202020204" pitchFamily="34" charset="0"/>
              </a:rPr>
              <a:t>]</a:t>
            </a:r>
            <a:endParaRPr lang="en-US" sz="2400" b="1"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54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22EF77-D4C1-E738-E8E8-159AB52427E7}"/>
              </a:ext>
            </a:extLst>
          </p:cNvPr>
          <p:cNvSpPr txBox="1"/>
          <p:nvPr/>
        </p:nvSpPr>
        <p:spPr>
          <a:xfrm>
            <a:off x="604090" y="2875126"/>
            <a:ext cx="11139890" cy="3046988"/>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It is important to note that Ramose/Ramesses was a prince of Ahmose I and younger brother to Amenhotep I. Ramose (Egyptian: rꜥ-</a:t>
            </a:r>
            <a:r>
              <a:rPr lang="en-US" sz="2400" b="1" dirty="0" err="1">
                <a:latin typeface="Arial" panose="020B0604020202020204" pitchFamily="34" charset="0"/>
                <a:cs typeface="Arial" panose="020B0604020202020204" pitchFamily="34" charset="0"/>
              </a:rPr>
              <a:t>ms</a:t>
            </a:r>
            <a:r>
              <a:rPr lang="en-US" sz="2400" b="1" dirty="0">
                <a:latin typeface="Arial" panose="020B0604020202020204" pitchFamily="34" charset="0"/>
                <a:cs typeface="Arial" panose="020B0604020202020204" pitchFamily="34" charset="0"/>
              </a:rPr>
              <a:t>(.w) means "Ra is born". Variants of the name include Ramesses (</a:t>
            </a:r>
            <a:r>
              <a:rPr lang="en-US" sz="2400" b="1" dirty="0" err="1">
                <a:latin typeface="Arial" panose="020B0604020202020204" pitchFamily="34" charset="0"/>
                <a:cs typeface="Arial" panose="020B0604020202020204" pitchFamily="34" charset="0"/>
              </a:rPr>
              <a:t>Ramessu</a:t>
            </a:r>
            <a:r>
              <a:rPr lang="en-US" sz="2400" b="1"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Paramessu</a:t>
            </a:r>
            <a:r>
              <a:rPr lang="en-US" sz="2400" b="1" dirty="0">
                <a:latin typeface="Arial" panose="020B0604020202020204" pitchFamily="34" charset="0"/>
                <a:cs typeface="Arial" panose="020B0604020202020204" pitchFamily="34" charset="0"/>
              </a:rPr>
              <a:t>. Some scholars write it as </a:t>
            </a:r>
            <a:r>
              <a:rPr lang="en-US" sz="2400" b="1" dirty="0" err="1">
                <a:latin typeface="Arial" panose="020B0604020202020204" pitchFamily="34" charset="0"/>
                <a:cs typeface="Arial" panose="020B0604020202020204" pitchFamily="34" charset="0"/>
              </a:rPr>
              <a:t>Kamose</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Could it be that Amenhotep I built the cities and name one of them after his brother, Ramose in honor of him? </a:t>
            </a:r>
          </a:p>
          <a:p>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FA4F9D-795D-08BF-5AAF-DB39D09B228A}"/>
              </a:ext>
            </a:extLst>
          </p:cNvPr>
          <p:cNvSpPr txBox="1"/>
          <p:nvPr/>
        </p:nvSpPr>
        <p:spPr>
          <a:xfrm>
            <a:off x="738130" y="436243"/>
            <a:ext cx="9860097"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NAMES OF THE CHILDREN OF AHMOSE I.</a:t>
            </a:r>
            <a:endParaRPr lang="en-US" sz="2400" b="1" dirty="0"/>
          </a:p>
        </p:txBody>
      </p:sp>
      <p:sp>
        <p:nvSpPr>
          <p:cNvPr id="9" name="TextBox 8">
            <a:extLst>
              <a:ext uri="{FF2B5EF4-FFF2-40B4-BE49-F238E27FC236}">
                <a16:creationId xmlns:a16="http://schemas.microsoft.com/office/drawing/2014/main" id="{C30B2D56-F001-17A3-F77D-0761F93B657B}"/>
              </a:ext>
            </a:extLst>
          </p:cNvPr>
          <p:cNvSpPr txBox="1"/>
          <p:nvPr/>
        </p:nvSpPr>
        <p:spPr>
          <a:xfrm>
            <a:off x="1057620" y="1101687"/>
            <a:ext cx="9705860" cy="1569660"/>
          </a:xfrm>
          <a:prstGeom prst="rect">
            <a:avLst/>
          </a:prstGeom>
          <a:noFill/>
        </p:spPr>
        <p:txBody>
          <a:bodyPr wrap="square" rtlCol="0">
            <a:spAutoFit/>
          </a:bodyPr>
          <a:lstStyle/>
          <a:p>
            <a:r>
              <a:rPr lang="en-US" sz="2400" b="1" dirty="0"/>
              <a:t>AMENHOTEP I     – SON                  AHMOSE-MERITAMUN   - DAUGHTER</a:t>
            </a:r>
          </a:p>
          <a:p>
            <a:r>
              <a:rPr lang="en-US" sz="2400" b="1" dirty="0"/>
              <a:t>AHMOSE-ANKH  -  SON                  MUTNOFRET                      - DAUGHTER</a:t>
            </a:r>
          </a:p>
          <a:p>
            <a:r>
              <a:rPr lang="en-US" sz="2400" b="1" dirty="0"/>
              <a:t>SIAMUN               -  SON                  AHMOSE SITAMUN           - DAUGHTER</a:t>
            </a:r>
          </a:p>
          <a:p>
            <a:r>
              <a:rPr lang="en-US" sz="2400" b="1" dirty="0">
                <a:solidFill>
                  <a:srgbClr val="FF0000"/>
                </a:solidFill>
              </a:rPr>
              <a:t>RAMOSE              -  SON </a:t>
            </a:r>
          </a:p>
        </p:txBody>
      </p:sp>
    </p:spTree>
    <p:extLst>
      <p:ext uri="{BB962C8B-B14F-4D97-AF65-F5344CB8AC3E}">
        <p14:creationId xmlns:p14="http://schemas.microsoft.com/office/powerpoint/2010/main" val="247077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F73F57-0C88-ED32-250F-3337D71298C4}"/>
              </a:ext>
            </a:extLst>
          </p:cNvPr>
          <p:cNvSpPr txBox="1"/>
          <p:nvPr/>
        </p:nvSpPr>
        <p:spPr>
          <a:xfrm>
            <a:off x="914400" y="641268"/>
            <a:ext cx="10224655"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TWO FOUNDATIONAL ASSUMPTION AND QUESTIONS: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IF Ahmose I is the pharaoh that enslaved the Hebrews, how does he and his lineage intersect with the Biblical narrative and how many pharaohs are viewed in Exodus 1-2?</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As one looks at the Egyptian timeline, it appears that more than one pharaoh intersects with the Biblical narrative of Exodus 1-15.</a:t>
            </a:r>
          </a:p>
          <a:p>
            <a:endParaRPr lang="en-US" sz="2400" b="1" dirty="0">
              <a:latin typeface="Arial" panose="020B0604020202020204" pitchFamily="34" charset="0"/>
              <a:cs typeface="Arial" panose="020B0604020202020204" pitchFamily="34" charset="0"/>
            </a:endParaRPr>
          </a:p>
          <a:p>
            <a:endParaRPr lang="en-US" sz="2400" b="1" dirty="0"/>
          </a:p>
          <a:p>
            <a:endParaRPr lang="en-US" sz="2400" b="1" dirty="0"/>
          </a:p>
        </p:txBody>
      </p:sp>
    </p:spTree>
    <p:extLst>
      <p:ext uri="{BB962C8B-B14F-4D97-AF65-F5344CB8AC3E}">
        <p14:creationId xmlns:p14="http://schemas.microsoft.com/office/powerpoint/2010/main" val="217631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B322E7-54DE-66C1-8D4D-DE0D465F9698}"/>
              </a:ext>
            </a:extLst>
          </p:cNvPr>
          <p:cNvSpPr txBox="1"/>
          <p:nvPr/>
        </p:nvSpPr>
        <p:spPr>
          <a:xfrm>
            <a:off x="826265" y="337839"/>
            <a:ext cx="11138053" cy="830997"/>
          </a:xfrm>
          <a:prstGeom prst="rect">
            <a:avLst/>
          </a:prstGeom>
          <a:noFill/>
        </p:spPr>
        <p:txBody>
          <a:bodyPr wrap="square" rtlCol="0">
            <a:spAutoFit/>
          </a:bodyPr>
          <a:lstStyle/>
          <a:p>
            <a:pPr marL="457200" indent="-457200">
              <a:buAutoNum type="alphaUcPeriod" startAt="3"/>
            </a:pPr>
            <a:r>
              <a:rPr lang="en-US" sz="2400" b="1" dirty="0">
                <a:latin typeface="Arial" panose="020B0604020202020204" pitchFamily="34" charset="0"/>
                <a:cs typeface="Arial" panose="020B0604020202020204" pitchFamily="34" charset="0"/>
              </a:rPr>
              <a:t>THE LINEAGE OF THUTMOSE I AND HIS WIFE, AHMOSE-MERITAMUN.</a:t>
            </a:r>
          </a:p>
          <a:p>
            <a:r>
              <a:rPr lang="en-US" sz="2400" b="1" dirty="0">
                <a:latin typeface="Arial" panose="020B0604020202020204" pitchFamily="34" charset="0"/>
                <a:cs typeface="Arial" panose="020B0604020202020204" pitchFamily="34" charset="0"/>
              </a:rPr>
              <a:t>                             THIRD RULER OF THE MIDDLE KINGDOM</a:t>
            </a:r>
          </a:p>
        </p:txBody>
      </p:sp>
      <p:pic>
        <p:nvPicPr>
          <p:cNvPr id="1026" name="Picture 2" descr="Thutmose I - Tuntimo">
            <a:extLst>
              <a:ext uri="{FF2B5EF4-FFF2-40B4-BE49-F238E27FC236}">
                <a16:creationId xmlns:a16="http://schemas.microsoft.com/office/drawing/2014/main" id="{24F1B960-62C8-4C94-B3E2-F9C0A98B4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732" y="1413834"/>
            <a:ext cx="3514535" cy="4632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C38BB3-344D-C684-3C0B-A49042ED2196}"/>
              </a:ext>
            </a:extLst>
          </p:cNvPr>
          <p:cNvPicPr>
            <a:picLocks noChangeAspect="1"/>
          </p:cNvPicPr>
          <p:nvPr/>
        </p:nvPicPr>
        <p:blipFill>
          <a:blip r:embed="rId3"/>
          <a:stretch>
            <a:fillRect/>
          </a:stretch>
        </p:blipFill>
        <p:spPr>
          <a:xfrm>
            <a:off x="1209567" y="1419930"/>
            <a:ext cx="2889504" cy="4626864"/>
          </a:xfrm>
          <a:prstGeom prst="rect">
            <a:avLst/>
          </a:prstGeom>
        </p:spPr>
      </p:pic>
      <p:pic>
        <p:nvPicPr>
          <p:cNvPr id="7" name="Picture 6">
            <a:extLst>
              <a:ext uri="{FF2B5EF4-FFF2-40B4-BE49-F238E27FC236}">
                <a16:creationId xmlns:a16="http://schemas.microsoft.com/office/drawing/2014/main" id="{13BA9410-03D5-80F3-6CDE-E30704DB27FC}"/>
              </a:ext>
            </a:extLst>
          </p:cNvPr>
          <p:cNvPicPr>
            <a:picLocks noChangeAspect="1"/>
          </p:cNvPicPr>
          <p:nvPr/>
        </p:nvPicPr>
        <p:blipFill>
          <a:blip r:embed="rId4"/>
          <a:stretch>
            <a:fillRect/>
          </a:stretch>
        </p:blipFill>
        <p:spPr>
          <a:xfrm>
            <a:off x="8146099" y="1486224"/>
            <a:ext cx="3040380" cy="4560570"/>
          </a:xfrm>
          <a:prstGeom prst="rect">
            <a:avLst/>
          </a:prstGeom>
        </p:spPr>
      </p:pic>
      <p:sp>
        <p:nvSpPr>
          <p:cNvPr id="8" name="TextBox 7">
            <a:extLst>
              <a:ext uri="{FF2B5EF4-FFF2-40B4-BE49-F238E27FC236}">
                <a16:creationId xmlns:a16="http://schemas.microsoft.com/office/drawing/2014/main" id="{0D8B3288-1507-9CF3-2769-BA02B38C3C19}"/>
              </a:ext>
            </a:extLst>
          </p:cNvPr>
          <p:cNvSpPr txBox="1"/>
          <p:nvPr/>
        </p:nvSpPr>
        <p:spPr>
          <a:xfrm>
            <a:off x="840114" y="6046794"/>
            <a:ext cx="1034636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             OLDER SISTER:                             THUTMOSE I                             YOUNGER SISTER:   </a:t>
            </a:r>
          </a:p>
          <a:p>
            <a:r>
              <a:rPr lang="en-US" b="1" dirty="0">
                <a:latin typeface="Arial" panose="020B0604020202020204" pitchFamily="34" charset="0"/>
                <a:cs typeface="Arial" panose="020B0604020202020204" pitchFamily="34" charset="0"/>
              </a:rPr>
              <a:t>               MERITAMUN                                                                                          MUTNOFRET</a:t>
            </a:r>
            <a:endParaRPr lang="en-US" dirty="0"/>
          </a:p>
        </p:txBody>
      </p:sp>
    </p:spTree>
    <p:extLst>
      <p:ext uri="{BB962C8B-B14F-4D97-AF65-F5344CB8AC3E}">
        <p14:creationId xmlns:p14="http://schemas.microsoft.com/office/powerpoint/2010/main" val="2445473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48235-B4F6-AE63-7C7F-AED06A28A992}"/>
              </a:ext>
            </a:extLst>
          </p:cNvPr>
          <p:cNvSpPr txBox="1"/>
          <p:nvPr/>
        </p:nvSpPr>
        <p:spPr>
          <a:xfrm>
            <a:off x="705080" y="636020"/>
            <a:ext cx="10774496" cy="5262979"/>
          </a:xfrm>
          <a:prstGeom prst="rect">
            <a:avLst/>
          </a:prstGeom>
          <a:noFill/>
        </p:spPr>
        <p:txBody>
          <a:bodyPr wrap="square" rtlCol="0">
            <a:spAutoFit/>
          </a:bodyPr>
          <a:lstStyle/>
          <a:p>
            <a:pPr marL="457200" indent="-457200">
              <a:buAutoNum type="alphaUcPeriod" startAt="3"/>
            </a:pPr>
            <a:r>
              <a:rPr lang="en-US" sz="2400" b="1" dirty="0">
                <a:latin typeface="Arial" panose="020B0604020202020204" pitchFamily="34" charset="0"/>
                <a:cs typeface="Arial" panose="020B0604020202020204" pitchFamily="34" charset="0"/>
              </a:rPr>
              <a:t>THUTMOSE I (ca. 1504-1492). </a:t>
            </a:r>
          </a:p>
          <a:p>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1.  OVERVIEW OF THE LIFE OF THUTMOSE I.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  Thutmose I means “</a:t>
            </a:r>
            <a:r>
              <a:rPr lang="en-US" sz="2400" b="1" dirty="0" err="1">
                <a:latin typeface="Arial" panose="020B0604020202020204" pitchFamily="34" charset="0"/>
                <a:cs typeface="Arial" panose="020B0604020202020204" pitchFamily="34" charset="0"/>
              </a:rPr>
              <a:t>Thorth</a:t>
            </a:r>
            <a:r>
              <a:rPr lang="en-US" sz="2400" b="1" dirty="0">
                <a:latin typeface="Arial" panose="020B0604020202020204" pitchFamily="34" charset="0"/>
                <a:cs typeface="Arial" panose="020B0604020202020204" pitchFamily="34" charset="0"/>
              </a:rPr>
              <a:t> is born.”</a:t>
            </a:r>
          </a:p>
          <a:p>
            <a:r>
              <a:rPr lang="en-US" sz="2400" b="1" dirty="0">
                <a:latin typeface="Arial" panose="020B0604020202020204" pitchFamily="34" charset="0"/>
                <a:cs typeface="Arial" panose="020B0604020202020204" pitchFamily="34" charset="0"/>
              </a:rPr>
              <a:t>            •  Thutmose I marries Ahmose </a:t>
            </a:r>
            <a:r>
              <a:rPr lang="en-US" sz="2400" b="1" dirty="0" err="1">
                <a:latin typeface="Arial" panose="020B0604020202020204" pitchFamily="34" charset="0"/>
                <a:cs typeface="Arial" panose="020B0604020202020204" pitchFamily="34" charset="0"/>
              </a:rPr>
              <a:t>Meritamun</a:t>
            </a:r>
            <a:r>
              <a:rPr lang="en-US" sz="2400" b="1" dirty="0">
                <a:latin typeface="Arial" panose="020B0604020202020204" pitchFamily="34" charset="0"/>
                <a:cs typeface="Arial" panose="020B0604020202020204" pitchFamily="34" charset="0"/>
              </a:rPr>
              <a:t> who had four children: </a:t>
            </a:r>
          </a:p>
          <a:p>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Amenmoses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Wadjmoses</a:t>
            </a:r>
            <a:r>
              <a:rPr lang="en-US" sz="2400" b="1" dirty="0">
                <a:latin typeface="Arial" panose="020B0604020202020204" pitchFamily="34" charset="0"/>
                <a:cs typeface="Arial" panose="020B0604020202020204" pitchFamily="34" charset="0"/>
              </a:rPr>
              <a:t>, Hatshepsut, and </a:t>
            </a:r>
            <a:r>
              <a:rPr lang="en-US" sz="2400" b="1" dirty="0" err="1">
                <a:latin typeface="Arial" panose="020B0604020202020204" pitchFamily="34" charset="0"/>
                <a:cs typeface="Arial" panose="020B0604020202020204" pitchFamily="34" charset="0"/>
              </a:rPr>
              <a:t>Nebrufity</a:t>
            </a: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  Thutmose I restores the glory of Egypt by defeating the </a:t>
            </a:r>
          </a:p>
          <a:p>
            <a:r>
              <a:rPr lang="en-US" sz="2400" b="1" dirty="0">
                <a:latin typeface="Arial" panose="020B0604020202020204" pitchFamily="34" charset="0"/>
                <a:cs typeface="Arial" panose="020B0604020202020204" pitchFamily="34" charset="0"/>
              </a:rPr>
              <a:t>                   Nubian and again the Hyksos threat in Canaan.</a:t>
            </a:r>
          </a:p>
          <a:p>
            <a:r>
              <a:rPr lang="en-US" sz="2400" b="1" dirty="0">
                <a:latin typeface="Arial" panose="020B0604020202020204" pitchFamily="34" charset="0"/>
                <a:cs typeface="Arial" panose="020B0604020202020204" pitchFamily="34" charset="0"/>
              </a:rPr>
              <a:t>            •  Thutmose I expands the Temple at Karnack.</a:t>
            </a:r>
          </a:p>
          <a:p>
            <a:r>
              <a:rPr lang="en-US" sz="2400" b="1" dirty="0">
                <a:latin typeface="Arial" panose="020B0604020202020204" pitchFamily="34" charset="0"/>
                <a:cs typeface="Arial" panose="020B0604020202020204" pitchFamily="34" charset="0"/>
              </a:rPr>
              <a:t>            •  Thutmose I marries </a:t>
            </a:r>
            <a:r>
              <a:rPr lang="en-US" sz="2400" b="1" dirty="0" err="1">
                <a:latin typeface="Arial" panose="020B0604020202020204" pitchFamily="34" charset="0"/>
                <a:cs typeface="Arial" panose="020B0604020202020204" pitchFamily="34" charset="0"/>
              </a:rPr>
              <a:t>Mutnofret</a:t>
            </a:r>
            <a:r>
              <a:rPr lang="en-US" sz="2400" b="1" dirty="0">
                <a:latin typeface="Arial" panose="020B0604020202020204" pitchFamily="34" charset="0"/>
                <a:cs typeface="Arial" panose="020B0604020202020204" pitchFamily="34" charset="0"/>
              </a:rPr>
              <a:t> and has a son.</a:t>
            </a:r>
          </a:p>
          <a:p>
            <a:r>
              <a:rPr lang="en-US" sz="2400" b="1" dirty="0">
                <a:latin typeface="Arial" panose="020B0604020202020204" pitchFamily="34" charset="0"/>
                <a:cs typeface="Arial" panose="020B0604020202020204" pitchFamily="34" charset="0"/>
              </a:rPr>
              <a:t>            •  Thutmose I appoints Hatshepsut as regent to Thutmose II.</a:t>
            </a:r>
          </a:p>
          <a:p>
            <a:r>
              <a:rPr lang="en-US" sz="2400" b="1" dirty="0">
                <a:latin typeface="Arial" panose="020B0604020202020204" pitchFamily="34" charset="0"/>
                <a:cs typeface="Arial" panose="020B0604020202020204" pitchFamily="34" charset="0"/>
              </a:rPr>
              <a:t>            •  Thutmose I is buried in the Valley of the Kings.</a:t>
            </a:r>
          </a:p>
          <a:p>
            <a:r>
              <a:rPr lang="en-US"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39172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8C52FA-5EB0-D81E-5707-FA2D5CDDF2CC}"/>
              </a:ext>
            </a:extLst>
          </p:cNvPr>
          <p:cNvSpPr txBox="1"/>
          <p:nvPr/>
        </p:nvSpPr>
        <p:spPr>
          <a:xfrm>
            <a:off x="758327" y="487025"/>
            <a:ext cx="10675345" cy="600164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C2.  THE CAMPAIGNS OF THUTMOSE I.</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Nubian revolted against Thutmose whereby he sailed down the   Nile to defeat them. He dredged the Nile making it possible to sail from the Delta into Nubia (Sudan). “Year 3, first month of the third season, day 22. His Majesty sailed this canal in victory and in the power of his return from overthrowing the wretched Kush.[18]”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Thutmose I marched his Egyptian army to weaken the Hyksos in Canaan even crossing the Euphrates River where he encountered elephants. He cited this strange phenomenon to him, "that inverted water which flows upstream when it ought to be flowing downstream."[10].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Amenmoses</a:t>
            </a:r>
            <a:r>
              <a:rPr lang="en-US" sz="2400" b="1" dirty="0">
                <a:latin typeface="Arial" panose="020B0604020202020204" pitchFamily="34" charset="0"/>
                <a:cs typeface="Arial" panose="020B0604020202020204" pitchFamily="34" charset="0"/>
              </a:rPr>
              <a:t>, Commander of the Army, and </a:t>
            </a:r>
            <a:r>
              <a:rPr lang="en-US" sz="2400" b="1" dirty="0" err="1">
                <a:latin typeface="Arial" panose="020B0604020202020204" pitchFamily="34" charset="0"/>
                <a:cs typeface="Arial" panose="020B0604020202020204" pitchFamily="34" charset="0"/>
              </a:rPr>
              <a:t>Wadimoses</a:t>
            </a:r>
            <a:r>
              <a:rPr lang="en-US" sz="2400" b="1" dirty="0">
                <a:latin typeface="Arial" panose="020B0604020202020204" pitchFamily="34" charset="0"/>
                <a:cs typeface="Arial" panose="020B0604020202020204" pitchFamily="34" charset="0"/>
              </a:rPr>
              <a:t> predeceased before their father dies.</a:t>
            </a:r>
          </a:p>
        </p:txBody>
      </p:sp>
    </p:spTree>
    <p:extLst>
      <p:ext uri="{BB962C8B-B14F-4D97-AF65-F5344CB8AC3E}">
        <p14:creationId xmlns:p14="http://schemas.microsoft.com/office/powerpoint/2010/main" val="4009084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AAA71-E3B5-7556-650E-19B6F9B97A4F}"/>
              </a:ext>
            </a:extLst>
          </p:cNvPr>
          <p:cNvSpPr txBox="1"/>
          <p:nvPr/>
        </p:nvSpPr>
        <p:spPr>
          <a:xfrm>
            <a:off x="705080" y="705080"/>
            <a:ext cx="10675344" cy="243143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C3.  THE CONSTRUCTIONS BY THUTMOSE I.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Thutmose I greatest project was expanding the Temple of Karnack, building temples, wooden columns, and stele. </a:t>
            </a:r>
          </a:p>
          <a:p>
            <a:endParaRPr lang="en-US" sz="2800" b="1" dirty="0"/>
          </a:p>
          <a:p>
            <a:r>
              <a:rPr lang="en-US" sz="2800" b="1" dirty="0"/>
              <a:t>        </a:t>
            </a:r>
          </a:p>
        </p:txBody>
      </p:sp>
      <p:pic>
        <p:nvPicPr>
          <p:cNvPr id="4" name="Picture 3">
            <a:extLst>
              <a:ext uri="{FF2B5EF4-FFF2-40B4-BE49-F238E27FC236}">
                <a16:creationId xmlns:a16="http://schemas.microsoft.com/office/drawing/2014/main" id="{39E0886B-C77C-9FD4-B872-4A62FC717B04}"/>
              </a:ext>
            </a:extLst>
          </p:cNvPr>
          <p:cNvPicPr>
            <a:picLocks noChangeAspect="1"/>
          </p:cNvPicPr>
          <p:nvPr/>
        </p:nvPicPr>
        <p:blipFill>
          <a:blip r:embed="rId2"/>
          <a:stretch>
            <a:fillRect/>
          </a:stretch>
        </p:blipFill>
        <p:spPr>
          <a:xfrm>
            <a:off x="705080" y="2538785"/>
            <a:ext cx="5095875" cy="3821906"/>
          </a:xfrm>
          <a:prstGeom prst="rect">
            <a:avLst/>
          </a:prstGeom>
        </p:spPr>
      </p:pic>
      <p:pic>
        <p:nvPicPr>
          <p:cNvPr id="5" name="Picture 4">
            <a:extLst>
              <a:ext uri="{FF2B5EF4-FFF2-40B4-BE49-F238E27FC236}">
                <a16:creationId xmlns:a16="http://schemas.microsoft.com/office/drawing/2014/main" id="{2AC0FDE0-9E25-0C7A-BAA8-4C8370DC292C}"/>
              </a:ext>
            </a:extLst>
          </p:cNvPr>
          <p:cNvPicPr>
            <a:picLocks noChangeAspect="1"/>
          </p:cNvPicPr>
          <p:nvPr/>
        </p:nvPicPr>
        <p:blipFill>
          <a:blip r:embed="rId3"/>
          <a:stretch>
            <a:fillRect/>
          </a:stretch>
        </p:blipFill>
        <p:spPr>
          <a:xfrm>
            <a:off x="6042752" y="2539261"/>
            <a:ext cx="5754624" cy="3821430"/>
          </a:xfrm>
          <a:prstGeom prst="rect">
            <a:avLst/>
          </a:prstGeom>
        </p:spPr>
      </p:pic>
    </p:spTree>
    <p:extLst>
      <p:ext uri="{BB962C8B-B14F-4D97-AF65-F5344CB8AC3E}">
        <p14:creationId xmlns:p14="http://schemas.microsoft.com/office/powerpoint/2010/main" val="958178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FF58A-063B-38E7-D2E8-11B44E0C0A70}"/>
              </a:ext>
            </a:extLst>
          </p:cNvPr>
          <p:cNvSpPr txBox="1"/>
          <p:nvPr/>
        </p:nvSpPr>
        <p:spPr>
          <a:xfrm>
            <a:off x="638978" y="616945"/>
            <a:ext cx="10829581"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C4.  THE RELEVANCE TO THE EXODUS.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Biblical narrative states that a princess of Pharaoh adopted a Hebrew baby found among the reeds. Exodus 2 says this, “9 Pharaoh’s daughter said to her, “Take this baby and nurse him for me, and I will pay you.” So the woman took the baby and nursed him. 10 When the child grew older, she took him to Pharaoh’s daughter and he became her son. She named him Moses,[b] saying, “I drew him out of the water.”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Question:  Why would Pharaoh’s daughter adopt a Hebrew baby boy to be her son? Is it possible that Thutmose I’s two sons were deceased and he had no male heir during this time period? Later Thutmose I has a son through his second wife: </a:t>
            </a:r>
            <a:r>
              <a:rPr lang="en-US" sz="2400" b="1" dirty="0" err="1">
                <a:latin typeface="Arial" panose="020B0604020202020204" pitchFamily="34" charset="0"/>
                <a:cs typeface="Arial" panose="020B0604020202020204" pitchFamily="34" charset="0"/>
              </a:rPr>
              <a:t>Mutnofret</a:t>
            </a:r>
            <a:r>
              <a:rPr lang="en-US" sz="2400" b="1" dirty="0">
                <a:latin typeface="Arial" panose="020B0604020202020204" pitchFamily="34" charset="0"/>
                <a:cs typeface="Arial" panose="020B0604020202020204" pitchFamily="34" charset="0"/>
              </a:rPr>
              <a:t>.</a:t>
            </a:r>
            <a:endParaRPr lang="en-US" sz="2400" b="1" dirty="0"/>
          </a:p>
        </p:txBody>
      </p:sp>
    </p:spTree>
    <p:extLst>
      <p:ext uri="{BB962C8B-B14F-4D97-AF65-F5344CB8AC3E}">
        <p14:creationId xmlns:p14="http://schemas.microsoft.com/office/powerpoint/2010/main" val="4251600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36D161-924E-3825-491A-D263EC1E714C}"/>
              </a:ext>
            </a:extLst>
          </p:cNvPr>
          <p:cNvSpPr txBox="1"/>
          <p:nvPr/>
        </p:nvSpPr>
        <p:spPr>
          <a:xfrm>
            <a:off x="881349" y="406909"/>
            <a:ext cx="10455008"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  THE LINEAGE OF PRINCESS - PHARAOH HATSHEPSUT.  </a:t>
            </a:r>
          </a:p>
        </p:txBody>
      </p:sp>
      <p:pic>
        <p:nvPicPr>
          <p:cNvPr id="2" name="Picture 1">
            <a:extLst>
              <a:ext uri="{FF2B5EF4-FFF2-40B4-BE49-F238E27FC236}">
                <a16:creationId xmlns:a16="http://schemas.microsoft.com/office/drawing/2014/main" id="{9AC514C5-99F9-9148-555D-77B1423BDD28}"/>
              </a:ext>
            </a:extLst>
          </p:cNvPr>
          <p:cNvPicPr>
            <a:picLocks noChangeAspect="1"/>
          </p:cNvPicPr>
          <p:nvPr/>
        </p:nvPicPr>
        <p:blipFill>
          <a:blip r:embed="rId2"/>
          <a:stretch>
            <a:fillRect/>
          </a:stretch>
        </p:blipFill>
        <p:spPr>
          <a:xfrm>
            <a:off x="4004972" y="2181450"/>
            <a:ext cx="4681728" cy="2340864"/>
          </a:xfrm>
          <a:prstGeom prst="rect">
            <a:avLst/>
          </a:prstGeom>
        </p:spPr>
      </p:pic>
      <p:pic>
        <p:nvPicPr>
          <p:cNvPr id="3" name="Picture 2">
            <a:extLst>
              <a:ext uri="{FF2B5EF4-FFF2-40B4-BE49-F238E27FC236}">
                <a16:creationId xmlns:a16="http://schemas.microsoft.com/office/drawing/2014/main" id="{07A804BD-4E71-BE40-25F5-C90BAAFB6CC1}"/>
              </a:ext>
            </a:extLst>
          </p:cNvPr>
          <p:cNvPicPr>
            <a:picLocks noChangeAspect="1"/>
          </p:cNvPicPr>
          <p:nvPr/>
        </p:nvPicPr>
        <p:blipFill>
          <a:blip r:embed="rId3"/>
          <a:stretch>
            <a:fillRect/>
          </a:stretch>
        </p:blipFill>
        <p:spPr>
          <a:xfrm>
            <a:off x="421668" y="1193157"/>
            <a:ext cx="3520440" cy="4688586"/>
          </a:xfrm>
          <a:prstGeom prst="rect">
            <a:avLst/>
          </a:prstGeom>
        </p:spPr>
      </p:pic>
      <p:pic>
        <p:nvPicPr>
          <p:cNvPr id="5" name="Picture 4">
            <a:extLst>
              <a:ext uri="{FF2B5EF4-FFF2-40B4-BE49-F238E27FC236}">
                <a16:creationId xmlns:a16="http://schemas.microsoft.com/office/drawing/2014/main" id="{CE33D433-9E31-353C-61E9-BA7C77646DAE}"/>
              </a:ext>
            </a:extLst>
          </p:cNvPr>
          <p:cNvPicPr>
            <a:picLocks noChangeAspect="1"/>
          </p:cNvPicPr>
          <p:nvPr/>
        </p:nvPicPr>
        <p:blipFill>
          <a:blip r:embed="rId4"/>
          <a:stretch>
            <a:fillRect/>
          </a:stretch>
        </p:blipFill>
        <p:spPr>
          <a:xfrm>
            <a:off x="8718047" y="1215197"/>
            <a:ext cx="3052286" cy="4643438"/>
          </a:xfrm>
          <a:prstGeom prst="rect">
            <a:avLst/>
          </a:prstGeom>
        </p:spPr>
      </p:pic>
      <p:sp>
        <p:nvSpPr>
          <p:cNvPr id="8" name="TextBox 7">
            <a:extLst>
              <a:ext uri="{FF2B5EF4-FFF2-40B4-BE49-F238E27FC236}">
                <a16:creationId xmlns:a16="http://schemas.microsoft.com/office/drawing/2014/main" id="{34D7A7B0-18F8-19F9-42D1-1DC1C17B392C}"/>
              </a:ext>
            </a:extLst>
          </p:cNvPr>
          <p:cNvSpPr txBox="1"/>
          <p:nvPr/>
        </p:nvSpPr>
        <p:spPr>
          <a:xfrm>
            <a:off x="421667" y="4851127"/>
            <a:ext cx="11348666" cy="1919602"/>
          </a:xfrm>
          <a:prstGeom prst="rect">
            <a:avLst/>
          </a:prstGeom>
          <a:noFill/>
        </p:spPr>
        <p:txBody>
          <a:bodyPr wrap="square" rtlCol="0">
            <a:spAutoFit/>
          </a:bodyPr>
          <a:lstStyle/>
          <a:p>
            <a:r>
              <a:rPr lang="en-US" sz="2400" b="1" dirty="0"/>
              <a:t>                                                                         HATSHEPSUT</a:t>
            </a:r>
          </a:p>
          <a:p>
            <a:endParaRPr lang="en-US" sz="2400" b="1" dirty="0"/>
          </a:p>
          <a:p>
            <a:endParaRPr lang="en-US" sz="2400" b="1" dirty="0"/>
          </a:p>
          <a:p>
            <a:r>
              <a:rPr lang="en-US" sz="2400" b="1" dirty="0"/>
              <a:t>           THUTMOSE II                                                                                              THUTMOSE III</a:t>
            </a:r>
          </a:p>
          <a:p>
            <a:r>
              <a:rPr lang="en-US" sz="2400" b="1" dirty="0"/>
              <a:t>         </a:t>
            </a:r>
          </a:p>
        </p:txBody>
      </p:sp>
    </p:spTree>
    <p:extLst>
      <p:ext uri="{BB962C8B-B14F-4D97-AF65-F5344CB8AC3E}">
        <p14:creationId xmlns:p14="http://schemas.microsoft.com/office/powerpoint/2010/main" val="4265028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6DAE4B-E0EA-B34B-D6F8-9AAD90F8B8B0}"/>
              </a:ext>
            </a:extLst>
          </p:cNvPr>
          <p:cNvSpPr txBox="1"/>
          <p:nvPr/>
        </p:nvSpPr>
        <p:spPr>
          <a:xfrm>
            <a:off x="463138" y="605928"/>
            <a:ext cx="11210306" cy="584775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  THE LINEAGE OF HATSHEPSUT (ca. 1492-1958 BCE).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1.  OVERVIEW OF HATSHEPSUT.   </a:t>
            </a:r>
          </a:p>
          <a:p>
            <a:endParaRPr lang="en-US"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  Daughter of Thutmose I</a:t>
            </a:r>
          </a:p>
          <a:p>
            <a:r>
              <a:rPr lang="en-US" sz="2400" b="1" dirty="0">
                <a:latin typeface="Arial" panose="020B0604020202020204" pitchFamily="34" charset="0"/>
                <a:cs typeface="Arial" panose="020B0604020202020204" pitchFamily="34" charset="0"/>
              </a:rPr>
              <a:t>            •  Thutmose II: </a:t>
            </a:r>
          </a:p>
          <a:p>
            <a:r>
              <a:rPr lang="en-US" sz="2400" b="1" dirty="0">
                <a:latin typeface="Arial" panose="020B0604020202020204" pitchFamily="34" charset="0"/>
                <a:cs typeface="Arial" panose="020B0604020202020204" pitchFamily="34" charset="0"/>
              </a:rPr>
              <a:t>                  a.  Co-regent with Thutmose II who became pharaoh at age 2</a:t>
            </a:r>
          </a:p>
          <a:p>
            <a:r>
              <a:rPr lang="en-US" sz="2400" b="1" dirty="0">
                <a:latin typeface="Arial" panose="020B0604020202020204" pitchFamily="34" charset="0"/>
                <a:cs typeface="Arial" panose="020B0604020202020204" pitchFamily="34" charset="0"/>
              </a:rPr>
              <a:t>                  b.  Thutmose II marries Hatshepsut who has a daughter, </a:t>
            </a:r>
            <a:r>
              <a:rPr lang="en-US" sz="2400" b="1" dirty="0" err="1">
                <a:latin typeface="Arial" panose="020B0604020202020204" pitchFamily="34" charset="0"/>
                <a:cs typeface="Arial" panose="020B0604020202020204" pitchFamily="34" charset="0"/>
              </a:rPr>
              <a:t>Neferure</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c.  Thutmose II marries </a:t>
            </a:r>
            <a:r>
              <a:rPr lang="en-US" sz="2400" b="1" dirty="0" err="1">
                <a:latin typeface="Arial" panose="020B0604020202020204" pitchFamily="34" charset="0"/>
                <a:cs typeface="Arial" panose="020B0604020202020204" pitchFamily="34" charset="0"/>
              </a:rPr>
              <a:t>Iset</a:t>
            </a:r>
            <a:r>
              <a:rPr lang="en-US" sz="2400" b="1" dirty="0">
                <a:latin typeface="Arial" panose="020B0604020202020204" pitchFamily="34" charset="0"/>
                <a:cs typeface="Arial" panose="020B0604020202020204" pitchFamily="34" charset="0"/>
              </a:rPr>
              <a:t> who has a son</a:t>
            </a:r>
          </a:p>
          <a:p>
            <a:r>
              <a:rPr lang="en-US" sz="2400" b="1" dirty="0">
                <a:latin typeface="Arial" panose="020B0604020202020204" pitchFamily="34" charset="0"/>
                <a:cs typeface="Arial" panose="020B0604020202020204" pitchFamily="34" charset="0"/>
              </a:rPr>
              <a:t>                  d.  Thutmose II dies at age between 30 (?) </a:t>
            </a:r>
          </a:p>
          <a:p>
            <a:r>
              <a:rPr lang="en-US" sz="2400" b="1" dirty="0">
                <a:latin typeface="Arial" panose="020B0604020202020204" pitchFamily="34" charset="0"/>
                <a:cs typeface="Arial" panose="020B0604020202020204" pitchFamily="34" charset="0"/>
              </a:rPr>
              <a:t>            •  Thutmose III:</a:t>
            </a:r>
          </a:p>
          <a:p>
            <a:r>
              <a:rPr lang="en-US" sz="2400" b="1" dirty="0">
                <a:latin typeface="Arial" panose="020B0604020202020204" pitchFamily="34" charset="0"/>
                <a:cs typeface="Arial" panose="020B0604020202020204" pitchFamily="34" charset="0"/>
              </a:rPr>
              <a:t>                  a.  Co-regent with Thutmose II as the boy pharaoh at age 7(?)</a:t>
            </a:r>
          </a:p>
          <a:p>
            <a:r>
              <a:rPr lang="en-US" sz="2400" b="1" dirty="0">
                <a:latin typeface="Arial" panose="020B0604020202020204" pitchFamily="34" charset="0"/>
                <a:cs typeface="Arial" panose="020B0604020202020204" pitchFamily="34" charset="0"/>
              </a:rPr>
              <a:t>            •  Hatshepsut becomes the Queen Pharaoh </a:t>
            </a:r>
          </a:p>
          <a:p>
            <a:r>
              <a:rPr lang="en-US" sz="2400" b="1" dirty="0">
                <a:latin typeface="Arial" panose="020B0604020202020204" pitchFamily="34" charset="0"/>
                <a:cs typeface="Arial" panose="020B0604020202020204" pitchFamily="34" charset="0"/>
              </a:rPr>
              <a:t>            •  Hatshepsut stabilizes the throne and develops Egypt economically</a:t>
            </a:r>
          </a:p>
          <a:p>
            <a:r>
              <a:rPr lang="en-US" sz="2400" b="1" dirty="0">
                <a:latin typeface="Arial" panose="020B0604020202020204" pitchFamily="34" charset="0"/>
                <a:cs typeface="Arial" panose="020B0604020202020204" pitchFamily="34" charset="0"/>
              </a:rPr>
              <a:t>            •  Hatshepsut builds her mortuary temple, Temple of Hatshepsut           </a:t>
            </a:r>
          </a:p>
          <a:p>
            <a:r>
              <a:rPr lang="en-US" sz="2400" b="1" dirty="0">
                <a:latin typeface="Arial" panose="020B0604020202020204" pitchFamily="34" charset="0"/>
                <a:cs typeface="Arial" panose="020B0604020202020204" pitchFamily="34" charset="0"/>
              </a:rPr>
              <a:t>            •  Hatshepsut rules as co-regent – Pharaoh: ca 1492-1458 BCE</a:t>
            </a:r>
          </a:p>
        </p:txBody>
      </p:sp>
    </p:spTree>
    <p:extLst>
      <p:ext uri="{BB962C8B-B14F-4D97-AF65-F5344CB8AC3E}">
        <p14:creationId xmlns:p14="http://schemas.microsoft.com/office/powerpoint/2010/main" val="1300968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7DA344-33B9-FE49-9E75-A21517184CEB}"/>
              </a:ext>
            </a:extLst>
          </p:cNvPr>
          <p:cNvSpPr txBox="1"/>
          <p:nvPr/>
        </p:nvSpPr>
        <p:spPr>
          <a:xfrm>
            <a:off x="2345813" y="342044"/>
            <a:ext cx="750037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D2. THE MORTUARY TEMPLE OF  HATSHEPSUT.</a:t>
            </a:r>
          </a:p>
        </p:txBody>
      </p:sp>
      <p:pic>
        <p:nvPicPr>
          <p:cNvPr id="4" name="Picture 3">
            <a:extLst>
              <a:ext uri="{FF2B5EF4-FFF2-40B4-BE49-F238E27FC236}">
                <a16:creationId xmlns:a16="http://schemas.microsoft.com/office/drawing/2014/main" id="{F5D092F1-2D08-D600-3133-DA9AF01D8FED}"/>
              </a:ext>
            </a:extLst>
          </p:cNvPr>
          <p:cNvPicPr>
            <a:picLocks noChangeAspect="1"/>
          </p:cNvPicPr>
          <p:nvPr/>
        </p:nvPicPr>
        <p:blipFill>
          <a:blip r:embed="rId2"/>
          <a:stretch>
            <a:fillRect/>
          </a:stretch>
        </p:blipFill>
        <p:spPr>
          <a:xfrm>
            <a:off x="283749" y="1201914"/>
            <a:ext cx="7296912" cy="5472684"/>
          </a:xfrm>
          <a:prstGeom prst="rect">
            <a:avLst/>
          </a:prstGeom>
        </p:spPr>
      </p:pic>
      <p:pic>
        <p:nvPicPr>
          <p:cNvPr id="6" name="Picture 5">
            <a:extLst>
              <a:ext uri="{FF2B5EF4-FFF2-40B4-BE49-F238E27FC236}">
                <a16:creationId xmlns:a16="http://schemas.microsoft.com/office/drawing/2014/main" id="{27CC3F3A-EDA2-6A0C-8F39-0FB1C757A156}"/>
              </a:ext>
            </a:extLst>
          </p:cNvPr>
          <p:cNvPicPr>
            <a:picLocks noChangeAspect="1"/>
          </p:cNvPicPr>
          <p:nvPr/>
        </p:nvPicPr>
        <p:blipFill>
          <a:blip r:embed="rId3"/>
          <a:stretch>
            <a:fillRect/>
          </a:stretch>
        </p:blipFill>
        <p:spPr>
          <a:xfrm>
            <a:off x="7700790" y="913878"/>
            <a:ext cx="4320540" cy="5760720"/>
          </a:xfrm>
          <a:prstGeom prst="rect">
            <a:avLst/>
          </a:prstGeom>
        </p:spPr>
      </p:pic>
    </p:spTree>
    <p:extLst>
      <p:ext uri="{BB962C8B-B14F-4D97-AF65-F5344CB8AC3E}">
        <p14:creationId xmlns:p14="http://schemas.microsoft.com/office/powerpoint/2010/main" val="415045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D5B31D-BCD9-2CC1-F44A-44369841D878}"/>
              </a:ext>
            </a:extLst>
          </p:cNvPr>
          <p:cNvSpPr txBox="1"/>
          <p:nvPr/>
        </p:nvSpPr>
        <p:spPr>
          <a:xfrm>
            <a:off x="942852" y="518037"/>
            <a:ext cx="10576192" cy="6001643"/>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B.  THE PROMISE OF THE LAND GRANT (GENESIS 15:12-20).</a:t>
            </a:r>
          </a:p>
          <a:p>
            <a:pPr algn="ctr"/>
            <a:endParaRPr lang="en-US" sz="2400" b="1" dirty="0">
              <a:latin typeface="Arial" panose="020B0604020202020204" pitchFamily="34" charset="0"/>
              <a:cs typeface="Arial" panose="020B0604020202020204" pitchFamily="34" charset="0"/>
            </a:endParaRPr>
          </a:p>
          <a:p>
            <a:r>
              <a:rPr lang="en-US" sz="2400" b="1" i="0" dirty="0">
                <a:effectLst/>
                <a:latin typeface="Arial" panose="020B0604020202020204" pitchFamily="34" charset="0"/>
                <a:cs typeface="Arial" panose="020B0604020202020204" pitchFamily="34" charset="0"/>
              </a:rPr>
              <a:t>      As the sun was setting, Abram fell into a deep sleep, and a thick and dreadful darkness came over him. </a:t>
            </a:r>
            <a:r>
              <a:rPr lang="en-US" sz="2400" b="1" i="0" baseline="30000" dirty="0">
                <a:effectLst/>
                <a:latin typeface="Arial" panose="020B0604020202020204" pitchFamily="34" charset="0"/>
                <a:cs typeface="Arial" panose="020B0604020202020204" pitchFamily="34" charset="0"/>
              </a:rPr>
              <a:t>13 </a:t>
            </a:r>
            <a:r>
              <a:rPr lang="en-US" sz="2400" b="1" i="0" dirty="0">
                <a:effectLst/>
                <a:latin typeface="Arial" panose="020B0604020202020204" pitchFamily="34" charset="0"/>
                <a:cs typeface="Arial" panose="020B0604020202020204" pitchFamily="34" charset="0"/>
              </a:rPr>
              <a:t>Then the </a:t>
            </a:r>
            <a:r>
              <a:rPr lang="en-US" sz="2400" b="1" i="0" cap="small" dirty="0">
                <a:effectLst/>
                <a:latin typeface="Arial" panose="020B0604020202020204" pitchFamily="34" charset="0"/>
                <a:cs typeface="Arial" panose="020B0604020202020204" pitchFamily="34" charset="0"/>
              </a:rPr>
              <a:t>Lord</a:t>
            </a:r>
            <a:r>
              <a:rPr lang="en-US" sz="2400" b="1" i="0" dirty="0">
                <a:effectLst/>
                <a:latin typeface="Arial" panose="020B0604020202020204" pitchFamily="34" charset="0"/>
                <a:cs typeface="Arial" panose="020B0604020202020204" pitchFamily="34" charset="0"/>
              </a:rPr>
              <a:t> said to him, “</a:t>
            </a:r>
            <a:r>
              <a:rPr lang="en-US" sz="2400" b="1" i="0" dirty="0">
                <a:solidFill>
                  <a:srgbClr val="FF0000"/>
                </a:solidFill>
                <a:effectLst/>
                <a:latin typeface="Arial" panose="020B0604020202020204" pitchFamily="34" charset="0"/>
                <a:cs typeface="Arial" panose="020B0604020202020204" pitchFamily="34" charset="0"/>
              </a:rPr>
              <a:t>Know for certain that for four hundred years your descendants will be strangers in a country not their own and that they will be enslaved and mistreated there. </a:t>
            </a:r>
            <a:r>
              <a:rPr lang="en-US" sz="2400" b="1" i="0" baseline="30000" dirty="0">
                <a:solidFill>
                  <a:srgbClr val="FF0000"/>
                </a:solidFill>
                <a:effectLst/>
                <a:latin typeface="Arial" panose="020B0604020202020204" pitchFamily="34" charset="0"/>
                <a:cs typeface="Arial" panose="020B0604020202020204" pitchFamily="34" charset="0"/>
              </a:rPr>
              <a:t>14 </a:t>
            </a:r>
            <a:r>
              <a:rPr lang="en-US" sz="2400" b="1" i="0" dirty="0">
                <a:solidFill>
                  <a:srgbClr val="FF0000"/>
                </a:solidFill>
                <a:effectLst/>
                <a:latin typeface="Arial" panose="020B0604020202020204" pitchFamily="34" charset="0"/>
                <a:cs typeface="Arial" panose="020B0604020202020204" pitchFamily="34" charset="0"/>
              </a:rPr>
              <a:t>But I will punish the nation they serve as slaves, and afterward they will come out with great possessions. </a:t>
            </a:r>
            <a:r>
              <a:rPr lang="en-US" sz="2400" b="1" i="0" baseline="30000" dirty="0">
                <a:solidFill>
                  <a:srgbClr val="FF0000"/>
                </a:solidFill>
                <a:effectLst/>
                <a:latin typeface="Arial" panose="020B0604020202020204" pitchFamily="34" charset="0"/>
                <a:cs typeface="Arial" panose="020B0604020202020204" pitchFamily="34" charset="0"/>
              </a:rPr>
              <a:t>15 </a:t>
            </a:r>
            <a:r>
              <a:rPr lang="en-US" sz="2400" b="1" i="0" dirty="0">
                <a:solidFill>
                  <a:srgbClr val="FF0000"/>
                </a:solidFill>
                <a:effectLst/>
                <a:latin typeface="Arial" panose="020B0604020202020204" pitchFamily="34" charset="0"/>
                <a:cs typeface="Arial" panose="020B0604020202020204" pitchFamily="34" charset="0"/>
              </a:rPr>
              <a:t>You, however, will go to your ancestors in peace and be buried at a good old age. </a:t>
            </a:r>
            <a:r>
              <a:rPr lang="en-US" sz="2400" b="1" i="0" baseline="30000" dirty="0">
                <a:solidFill>
                  <a:srgbClr val="FF0000"/>
                </a:solidFill>
                <a:effectLst/>
                <a:latin typeface="Arial" panose="020B0604020202020204" pitchFamily="34" charset="0"/>
                <a:cs typeface="Arial" panose="020B0604020202020204" pitchFamily="34" charset="0"/>
              </a:rPr>
              <a:t>16 </a:t>
            </a:r>
            <a:r>
              <a:rPr lang="en-US" sz="2400" b="1" i="0" dirty="0">
                <a:solidFill>
                  <a:srgbClr val="FF0000"/>
                </a:solidFill>
                <a:effectLst/>
                <a:latin typeface="Arial" panose="020B0604020202020204" pitchFamily="34" charset="0"/>
                <a:cs typeface="Arial" panose="020B0604020202020204" pitchFamily="34" charset="0"/>
              </a:rPr>
              <a:t>In the fourth generation your descendants will come back here, for the sin of the Amorites has not yet reached its full measure… </a:t>
            </a:r>
            <a:r>
              <a:rPr lang="en-US" sz="2400" b="1" i="0" baseline="30000" dirty="0">
                <a:effectLst/>
                <a:latin typeface="Arial" panose="020B0604020202020204" pitchFamily="34" charset="0"/>
                <a:cs typeface="Arial" panose="020B0604020202020204" pitchFamily="34" charset="0"/>
              </a:rPr>
              <a:t>18</a:t>
            </a:r>
            <a:r>
              <a:rPr lang="en-US" sz="2400" b="1" i="0" dirty="0">
                <a:effectLst/>
                <a:latin typeface="Arial" panose="020B0604020202020204" pitchFamily="34" charset="0"/>
                <a:cs typeface="Arial" panose="020B0604020202020204" pitchFamily="34" charset="0"/>
              </a:rPr>
              <a:t>On that day the </a:t>
            </a:r>
            <a:r>
              <a:rPr lang="en-US" sz="2400" b="1" i="0" cap="small" dirty="0">
                <a:effectLst/>
                <a:latin typeface="Arial" panose="020B0604020202020204" pitchFamily="34" charset="0"/>
                <a:cs typeface="Arial" panose="020B0604020202020204" pitchFamily="34" charset="0"/>
              </a:rPr>
              <a:t>Lord</a:t>
            </a:r>
            <a:r>
              <a:rPr lang="en-US" sz="2400" b="1" i="0" dirty="0">
                <a:effectLst/>
                <a:latin typeface="Arial" panose="020B0604020202020204" pitchFamily="34" charset="0"/>
                <a:cs typeface="Arial" panose="020B0604020202020204" pitchFamily="34" charset="0"/>
              </a:rPr>
              <a:t> made a covenant with Abram and said, </a:t>
            </a:r>
            <a:r>
              <a:rPr lang="en-US" sz="2400" b="1" i="0" dirty="0">
                <a:solidFill>
                  <a:srgbClr val="FF0000"/>
                </a:solidFill>
                <a:effectLst/>
                <a:latin typeface="Arial" panose="020B0604020202020204" pitchFamily="34" charset="0"/>
                <a:cs typeface="Arial" panose="020B0604020202020204" pitchFamily="34" charset="0"/>
              </a:rPr>
              <a:t>“To your descendants I give this land, from the Wadi</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baseline="30000" dirty="0">
                <a:solidFill>
                  <a:srgbClr val="FF0000"/>
                </a:solidFill>
                <a:effectLst/>
                <a:latin typeface="Arial" panose="020B0604020202020204" pitchFamily="34" charset="0"/>
                <a:cs typeface="Arial" panose="020B0604020202020204" pitchFamily="34" charset="0"/>
                <a:hlinkClick r:id="rId2" tooltip="See footnote e">
                  <a:extLst>
                    <a:ext uri="{A12FA001-AC4F-418D-AE19-62706E023703}">
                      <ahyp:hlinkClr xmlns:ahyp="http://schemas.microsoft.com/office/drawing/2018/hyperlinkcolor" val="tx"/>
                    </a:ext>
                  </a:extLst>
                </a:hlinkClick>
              </a:rPr>
              <a:t>e</a:t>
            </a:r>
            <a:r>
              <a:rPr lang="en-US" sz="2400" b="1" i="0" baseline="30000" dirty="0">
                <a:solidFill>
                  <a:srgbClr val="FF0000"/>
                </a:solidFill>
                <a:effectLst/>
                <a:latin typeface="Arial" panose="020B0604020202020204" pitchFamily="34" charset="0"/>
                <a:cs typeface="Arial" panose="020B0604020202020204" pitchFamily="34" charset="0"/>
              </a:rPr>
              <a:t>]</a:t>
            </a:r>
            <a:r>
              <a:rPr lang="en-US" sz="2400" b="1" i="0" dirty="0">
                <a:solidFill>
                  <a:srgbClr val="FF0000"/>
                </a:solidFill>
                <a:effectLst/>
                <a:latin typeface="Arial" panose="020B0604020202020204" pitchFamily="34" charset="0"/>
                <a:cs typeface="Arial" panose="020B0604020202020204" pitchFamily="34" charset="0"/>
              </a:rPr>
              <a:t> of Egypt to the great river, the Euphrates— </a:t>
            </a:r>
            <a:r>
              <a:rPr lang="en-US" sz="2400" b="1" i="0" baseline="30000" dirty="0">
                <a:solidFill>
                  <a:srgbClr val="FF0000"/>
                </a:solidFill>
                <a:effectLst/>
                <a:latin typeface="Arial" panose="020B0604020202020204" pitchFamily="34" charset="0"/>
                <a:cs typeface="Arial" panose="020B0604020202020204" pitchFamily="34" charset="0"/>
              </a:rPr>
              <a:t>19 </a:t>
            </a:r>
            <a:r>
              <a:rPr lang="en-US" sz="2400" b="1" i="0" dirty="0">
                <a:solidFill>
                  <a:srgbClr val="FF0000"/>
                </a:solidFill>
                <a:effectLst/>
                <a:latin typeface="Arial" panose="020B0604020202020204" pitchFamily="34" charset="0"/>
                <a:cs typeface="Arial" panose="020B0604020202020204" pitchFamily="34" charset="0"/>
              </a:rPr>
              <a:t>the land of the Kenites, </a:t>
            </a:r>
            <a:r>
              <a:rPr lang="en-US" sz="2400" b="1" i="0" dirty="0" err="1">
                <a:solidFill>
                  <a:srgbClr val="FF0000"/>
                </a:solidFill>
                <a:effectLst/>
                <a:latin typeface="Arial" panose="020B0604020202020204" pitchFamily="34" charset="0"/>
                <a:cs typeface="Arial" panose="020B0604020202020204" pitchFamily="34" charset="0"/>
              </a:rPr>
              <a:t>Kenizzites</a:t>
            </a:r>
            <a:r>
              <a:rPr lang="en-US" sz="2400" b="1" i="0" dirty="0">
                <a:solidFill>
                  <a:srgbClr val="FF0000"/>
                </a:solidFill>
                <a:effectLst/>
                <a:latin typeface="Arial" panose="020B0604020202020204" pitchFamily="34" charset="0"/>
                <a:cs typeface="Arial" panose="020B0604020202020204" pitchFamily="34" charset="0"/>
              </a:rPr>
              <a:t>, </a:t>
            </a:r>
            <a:r>
              <a:rPr lang="en-US" sz="2400" b="1" i="0" dirty="0" err="1">
                <a:solidFill>
                  <a:srgbClr val="FF0000"/>
                </a:solidFill>
                <a:effectLst/>
                <a:latin typeface="Arial" panose="020B0604020202020204" pitchFamily="34" charset="0"/>
                <a:cs typeface="Arial" panose="020B0604020202020204" pitchFamily="34" charset="0"/>
              </a:rPr>
              <a:t>Kadmonites</a:t>
            </a:r>
            <a:r>
              <a:rPr lang="en-US" sz="2400" b="1" i="0" dirty="0">
                <a:solidFill>
                  <a:srgbClr val="FF0000"/>
                </a:solidFill>
                <a:effectLst/>
                <a:latin typeface="Arial" panose="020B0604020202020204" pitchFamily="34" charset="0"/>
                <a:cs typeface="Arial" panose="020B0604020202020204" pitchFamily="34" charset="0"/>
              </a:rPr>
              <a:t>, </a:t>
            </a:r>
            <a:r>
              <a:rPr lang="en-US" sz="2400" b="1" i="0" baseline="30000" dirty="0">
                <a:solidFill>
                  <a:srgbClr val="FF0000"/>
                </a:solidFill>
                <a:effectLst/>
                <a:latin typeface="Arial" panose="020B0604020202020204" pitchFamily="34" charset="0"/>
                <a:cs typeface="Arial" panose="020B0604020202020204" pitchFamily="34" charset="0"/>
              </a:rPr>
              <a:t>20 </a:t>
            </a:r>
            <a:r>
              <a:rPr lang="en-US" sz="2400" b="1" i="0" dirty="0">
                <a:solidFill>
                  <a:srgbClr val="FF0000"/>
                </a:solidFill>
                <a:effectLst/>
                <a:latin typeface="Arial" panose="020B0604020202020204" pitchFamily="34" charset="0"/>
                <a:cs typeface="Arial" panose="020B0604020202020204" pitchFamily="34" charset="0"/>
              </a:rPr>
              <a:t>Hittites, Perizzites, </a:t>
            </a:r>
            <a:r>
              <a:rPr lang="en-US" sz="2400" b="1" i="0" dirty="0" err="1">
                <a:solidFill>
                  <a:srgbClr val="FF0000"/>
                </a:solidFill>
                <a:effectLst/>
                <a:latin typeface="Arial" panose="020B0604020202020204" pitchFamily="34" charset="0"/>
                <a:cs typeface="Arial" panose="020B0604020202020204" pitchFamily="34" charset="0"/>
              </a:rPr>
              <a:t>Rephaites</a:t>
            </a:r>
            <a:r>
              <a:rPr lang="en-US" sz="2400" b="1" i="0" dirty="0">
                <a:solidFill>
                  <a:srgbClr val="FF0000"/>
                </a:solidFill>
                <a:effectLst/>
                <a:latin typeface="Arial" panose="020B0604020202020204" pitchFamily="34" charset="0"/>
                <a:cs typeface="Arial" panose="020B0604020202020204" pitchFamily="34" charset="0"/>
              </a:rPr>
              <a:t>, </a:t>
            </a:r>
            <a:r>
              <a:rPr lang="en-US" sz="2400" b="1" i="0" baseline="30000" dirty="0">
                <a:solidFill>
                  <a:srgbClr val="FF0000"/>
                </a:solidFill>
                <a:effectLst/>
                <a:latin typeface="Arial" panose="020B0604020202020204" pitchFamily="34" charset="0"/>
                <a:cs typeface="Arial" panose="020B0604020202020204" pitchFamily="34" charset="0"/>
              </a:rPr>
              <a:t>21 </a:t>
            </a:r>
            <a:r>
              <a:rPr lang="en-US" sz="2400" b="1" i="0" dirty="0">
                <a:solidFill>
                  <a:srgbClr val="FF0000"/>
                </a:solidFill>
                <a:effectLst/>
                <a:latin typeface="Arial" panose="020B0604020202020204" pitchFamily="34" charset="0"/>
                <a:cs typeface="Arial" panose="020B0604020202020204" pitchFamily="34" charset="0"/>
              </a:rPr>
              <a:t>Amorites, Canaanites, </a:t>
            </a:r>
            <a:r>
              <a:rPr lang="en-US" sz="2400" b="1" i="0" dirty="0" err="1">
                <a:solidFill>
                  <a:srgbClr val="FF0000"/>
                </a:solidFill>
                <a:effectLst/>
                <a:latin typeface="Arial" panose="020B0604020202020204" pitchFamily="34" charset="0"/>
                <a:cs typeface="Arial" panose="020B0604020202020204" pitchFamily="34" charset="0"/>
              </a:rPr>
              <a:t>Girgashites</a:t>
            </a:r>
            <a:r>
              <a:rPr lang="en-US" sz="2400" b="1" i="0" dirty="0">
                <a:solidFill>
                  <a:srgbClr val="FF0000"/>
                </a:solidFill>
                <a:effectLst/>
                <a:latin typeface="Arial" panose="020B0604020202020204" pitchFamily="34" charset="0"/>
                <a:cs typeface="Arial" panose="020B0604020202020204" pitchFamily="34" charset="0"/>
              </a:rPr>
              <a:t> and Jebusites.”</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18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AD26BB-8385-5EFF-EF5E-B0CE5D50E099}"/>
              </a:ext>
            </a:extLst>
          </p:cNvPr>
          <p:cNvSpPr txBox="1"/>
          <p:nvPr/>
        </p:nvSpPr>
        <p:spPr>
          <a:xfrm>
            <a:off x="774853" y="330506"/>
            <a:ext cx="10642294" cy="637097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D3.  THE RELEVANCE OF HATSHEPSUT TO THE EXODUS.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As one reads about the Thutmose I, parent of Hatshepsut, her siblings predeceases her father. </a:t>
            </a:r>
            <a:r>
              <a:rPr lang="en-US" sz="2400" b="1" dirty="0" err="1">
                <a:latin typeface="Arial" panose="020B0604020202020204" pitchFamily="34" charset="0"/>
                <a:cs typeface="Arial" panose="020B0604020202020204" pitchFamily="34" charset="0"/>
              </a:rPr>
              <a:t>Amenmoses</a:t>
            </a:r>
            <a:r>
              <a:rPr lang="en-US" sz="2400" b="1" dirty="0">
                <a:latin typeface="Arial" panose="020B0604020202020204" pitchFamily="34" charset="0"/>
                <a:cs typeface="Arial" panose="020B0604020202020204" pitchFamily="34" charset="0"/>
              </a:rPr>
              <a:t> dies in battle and </a:t>
            </a:r>
            <a:r>
              <a:rPr lang="en-US" sz="2400" b="1" dirty="0" err="1">
                <a:latin typeface="Arial" panose="020B0604020202020204" pitchFamily="34" charset="0"/>
                <a:cs typeface="Arial" panose="020B0604020202020204" pitchFamily="34" charset="0"/>
              </a:rPr>
              <a:t>Wadjmoses</a:t>
            </a:r>
            <a:r>
              <a:rPr lang="en-US" sz="2400" b="1" dirty="0">
                <a:latin typeface="Arial" panose="020B0604020202020204" pitchFamily="34" charset="0"/>
                <a:cs typeface="Arial" panose="020B0604020202020204" pitchFamily="34" charset="0"/>
              </a:rPr>
              <a:t> cause of death is unknown. Her baby sister, </a:t>
            </a:r>
            <a:r>
              <a:rPr lang="en-US" sz="2400" b="1" dirty="0" err="1">
                <a:latin typeface="Arial" panose="020B0604020202020204" pitchFamily="34" charset="0"/>
                <a:cs typeface="Arial" panose="020B0604020202020204" pitchFamily="34" charset="0"/>
              </a:rPr>
              <a:t>Nebrefity</a:t>
            </a:r>
            <a:r>
              <a:rPr lang="en-US" sz="2400" b="1" dirty="0">
                <a:latin typeface="Arial" panose="020B0604020202020204" pitchFamily="34" charset="0"/>
                <a:cs typeface="Arial" panose="020B0604020202020204" pitchFamily="34" charset="0"/>
              </a:rPr>
              <a:t> dies at a young age. Thutmose has no male heir. It is only later that he marries a second wife and has a son through her.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Could it be that the princess by the Nile River is Hatshepsut who adopts this Hebrew baby found in a basket in the Nile River? If Thutmose I had a son, it is unlikely that this Hebrew baby would be adopted and become part of the royal family.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Moses grows in the Egyptian court for 40 years under the guidance of the princess. When Thutmose I dies, Moses is still in the royal court with a boy Pharaoh. Thutmose II marries Hatshepsut to secure his right to the throne when he is older.</a:t>
            </a:r>
            <a:endParaRPr lang="en-US" sz="2400" b="1" dirty="0"/>
          </a:p>
        </p:txBody>
      </p:sp>
    </p:spTree>
    <p:extLst>
      <p:ext uri="{BB962C8B-B14F-4D97-AF65-F5344CB8AC3E}">
        <p14:creationId xmlns:p14="http://schemas.microsoft.com/office/powerpoint/2010/main" val="3088275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81B1A-A370-936B-895A-CED0C80D67CC}"/>
              </a:ext>
            </a:extLst>
          </p:cNvPr>
          <p:cNvSpPr txBox="1"/>
          <p:nvPr/>
        </p:nvSpPr>
        <p:spPr>
          <a:xfrm>
            <a:off x="760164" y="374573"/>
            <a:ext cx="10972800"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  THE LINEAGE OF THUTMOSE III (CA. 1470-1425 BCE).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1.  OVERVIEW OF THUTMOSE III.</a:t>
            </a:r>
          </a:p>
          <a:p>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  Son of Thutmose II from a second wife, </a:t>
            </a:r>
            <a:r>
              <a:rPr lang="en-US" sz="2400" b="1" dirty="0" err="1">
                <a:latin typeface="Arial" panose="020B0604020202020204" pitchFamily="34" charset="0"/>
                <a:cs typeface="Arial" panose="020B0604020202020204" pitchFamily="34" charset="0"/>
              </a:rPr>
              <a:t>Iset</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  Great Aunt, </a:t>
            </a:r>
            <a:r>
              <a:rPr lang="en-US" sz="2400" b="1" dirty="0" err="1">
                <a:latin typeface="Arial" panose="020B0604020202020204" pitchFamily="34" charset="0"/>
                <a:cs typeface="Arial" panose="020B0604020202020204" pitchFamily="34" charset="0"/>
              </a:rPr>
              <a:t>Hapshepsut</a:t>
            </a:r>
            <a:r>
              <a:rPr lang="en-US" sz="2400" b="1" dirty="0">
                <a:latin typeface="Arial" panose="020B0604020202020204" pitchFamily="34" charset="0"/>
                <a:cs typeface="Arial" panose="020B0604020202020204" pitchFamily="34" charset="0"/>
              </a:rPr>
              <a:t> co-regent with boy and becomes </a:t>
            </a:r>
          </a:p>
          <a:p>
            <a:r>
              <a:rPr lang="en-US" sz="2400" b="1" dirty="0">
                <a:latin typeface="Arial" panose="020B0604020202020204" pitchFamily="34" charset="0"/>
                <a:cs typeface="Arial" panose="020B0604020202020204" pitchFamily="34" charset="0"/>
              </a:rPr>
              <a:t>               rules Egypt while Thutmose III lives in her shadow</a:t>
            </a:r>
          </a:p>
          <a:p>
            <a:r>
              <a:rPr lang="en-US" sz="2400" b="1" dirty="0">
                <a:latin typeface="Arial" panose="020B0604020202020204" pitchFamily="34" charset="0"/>
                <a:cs typeface="Arial" panose="020B0604020202020204" pitchFamily="34" charset="0"/>
              </a:rPr>
              <a:t>            •  Ascends to the throne after Hatshepsut dies</a:t>
            </a:r>
          </a:p>
          <a:p>
            <a:r>
              <a:rPr lang="en-US" sz="2400" b="1" dirty="0">
                <a:latin typeface="Arial" panose="020B0604020202020204" pitchFamily="34" charset="0"/>
                <a:cs typeface="Arial" panose="020B0604020202020204" pitchFamily="34" charset="0"/>
              </a:rPr>
              <a:t>            •  Acquires military skills and experiences as military commander    </a:t>
            </a:r>
          </a:p>
          <a:p>
            <a:r>
              <a:rPr lang="en-US" sz="2400" b="1" dirty="0">
                <a:latin typeface="Arial" panose="020B0604020202020204" pitchFamily="34" charset="0"/>
                <a:cs typeface="Arial" panose="020B0604020202020204" pitchFamily="34" charset="0"/>
              </a:rPr>
              <a:t>            •  Becomes a statesman in the latter half of his reign</a:t>
            </a:r>
          </a:p>
          <a:p>
            <a:r>
              <a:rPr lang="en-US" sz="2400" b="1" dirty="0">
                <a:latin typeface="Arial" panose="020B0604020202020204" pitchFamily="34" charset="0"/>
                <a:cs typeface="Arial" panose="020B0604020202020204" pitchFamily="34" charset="0"/>
              </a:rPr>
              <a:t>            •  Builds temples at Karnack</a:t>
            </a:r>
          </a:p>
          <a:p>
            <a:r>
              <a:rPr lang="en-US" sz="2400" b="1" dirty="0">
                <a:latin typeface="Arial" panose="020B0604020202020204" pitchFamily="34" charset="0"/>
                <a:cs typeface="Arial" panose="020B0604020202020204" pitchFamily="34" charset="0"/>
              </a:rPr>
              <a:t>            •  Begins to erase the name and images of Hatshepsut</a:t>
            </a:r>
          </a:p>
          <a:p>
            <a:r>
              <a:rPr lang="en-US" sz="2400" b="1" dirty="0">
                <a:latin typeface="Arial" panose="020B0604020202020204" pitchFamily="34" charset="0"/>
                <a:cs typeface="Arial" panose="020B0604020202020204" pitchFamily="34" charset="0"/>
              </a:rPr>
              <a:t>            •  Buried in the Valley of the Kings</a:t>
            </a:r>
          </a:p>
        </p:txBody>
      </p:sp>
    </p:spTree>
    <p:extLst>
      <p:ext uri="{BB962C8B-B14F-4D97-AF65-F5344CB8AC3E}">
        <p14:creationId xmlns:p14="http://schemas.microsoft.com/office/powerpoint/2010/main" val="3389900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63B68-E8C8-4EE3-686F-B889D01892D8}"/>
              </a:ext>
            </a:extLst>
          </p:cNvPr>
          <p:cNvPicPr>
            <a:picLocks noChangeAspect="1"/>
          </p:cNvPicPr>
          <p:nvPr/>
        </p:nvPicPr>
        <p:blipFill>
          <a:blip r:embed="rId2"/>
          <a:stretch>
            <a:fillRect/>
          </a:stretch>
        </p:blipFill>
        <p:spPr>
          <a:xfrm>
            <a:off x="141513" y="3396342"/>
            <a:ext cx="7124700" cy="3222308"/>
          </a:xfrm>
          <a:prstGeom prst="rect">
            <a:avLst/>
          </a:prstGeom>
        </p:spPr>
      </p:pic>
      <p:sp>
        <p:nvSpPr>
          <p:cNvPr id="5" name="TextBox 4">
            <a:extLst>
              <a:ext uri="{FF2B5EF4-FFF2-40B4-BE49-F238E27FC236}">
                <a16:creationId xmlns:a16="http://schemas.microsoft.com/office/drawing/2014/main" id="{6D6CF0E3-A916-92EB-4F83-78E38C426253}"/>
              </a:ext>
            </a:extLst>
          </p:cNvPr>
          <p:cNvSpPr txBox="1"/>
          <p:nvPr/>
        </p:nvSpPr>
        <p:spPr>
          <a:xfrm>
            <a:off x="6477001" y="1214543"/>
            <a:ext cx="5094514" cy="461665"/>
          </a:xfrm>
          <a:prstGeom prst="rect">
            <a:avLst/>
          </a:prstGeom>
          <a:noFill/>
        </p:spPr>
        <p:txBody>
          <a:bodyPr wrap="square" rtlCol="0">
            <a:spAutoFit/>
          </a:bodyPr>
          <a:lstStyle/>
          <a:p>
            <a:r>
              <a:rPr lang="en-US" sz="2400" b="1" dirty="0"/>
              <a:t>TEMPLE OF AMUN BY THUTMOSE III</a:t>
            </a:r>
          </a:p>
        </p:txBody>
      </p:sp>
      <p:pic>
        <p:nvPicPr>
          <p:cNvPr id="6" name="Picture 5">
            <a:extLst>
              <a:ext uri="{FF2B5EF4-FFF2-40B4-BE49-F238E27FC236}">
                <a16:creationId xmlns:a16="http://schemas.microsoft.com/office/drawing/2014/main" id="{4CD9BACE-8153-1BC3-7F8A-2738F57D92CB}"/>
              </a:ext>
            </a:extLst>
          </p:cNvPr>
          <p:cNvPicPr>
            <a:picLocks noChangeAspect="1"/>
          </p:cNvPicPr>
          <p:nvPr/>
        </p:nvPicPr>
        <p:blipFill>
          <a:blip r:embed="rId3"/>
          <a:stretch>
            <a:fillRect/>
          </a:stretch>
        </p:blipFill>
        <p:spPr>
          <a:xfrm>
            <a:off x="6813261" y="2068462"/>
            <a:ext cx="5237226" cy="2939034"/>
          </a:xfrm>
          <a:prstGeom prst="rect">
            <a:avLst/>
          </a:prstGeom>
        </p:spPr>
      </p:pic>
      <p:pic>
        <p:nvPicPr>
          <p:cNvPr id="7" name="Picture 6">
            <a:extLst>
              <a:ext uri="{FF2B5EF4-FFF2-40B4-BE49-F238E27FC236}">
                <a16:creationId xmlns:a16="http://schemas.microsoft.com/office/drawing/2014/main" id="{7BB80299-ECD6-9044-64B2-968E85601F64}"/>
              </a:ext>
            </a:extLst>
          </p:cNvPr>
          <p:cNvPicPr>
            <a:picLocks noChangeAspect="1"/>
          </p:cNvPicPr>
          <p:nvPr/>
        </p:nvPicPr>
        <p:blipFill>
          <a:blip r:embed="rId4"/>
          <a:stretch>
            <a:fillRect/>
          </a:stretch>
        </p:blipFill>
        <p:spPr>
          <a:xfrm>
            <a:off x="713395" y="282757"/>
            <a:ext cx="4855464" cy="2870073"/>
          </a:xfrm>
          <a:prstGeom prst="rect">
            <a:avLst/>
          </a:prstGeom>
        </p:spPr>
      </p:pic>
    </p:spTree>
    <p:extLst>
      <p:ext uri="{BB962C8B-B14F-4D97-AF65-F5344CB8AC3E}">
        <p14:creationId xmlns:p14="http://schemas.microsoft.com/office/powerpoint/2010/main" val="253239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A5DAFC-843D-4341-DB99-D7D6E1378909}"/>
              </a:ext>
            </a:extLst>
          </p:cNvPr>
          <p:cNvSpPr txBox="1"/>
          <p:nvPr/>
        </p:nvSpPr>
        <p:spPr>
          <a:xfrm>
            <a:off x="826265" y="716096"/>
            <a:ext cx="10532125" cy="1288974"/>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CBF54DBA-B25C-4476-47FC-930C77D51B23}"/>
              </a:ext>
            </a:extLst>
          </p:cNvPr>
          <p:cNvSpPr txBox="1"/>
          <p:nvPr/>
        </p:nvSpPr>
        <p:spPr>
          <a:xfrm>
            <a:off x="716096" y="716096"/>
            <a:ext cx="10840598"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E2.  THE MILITARY CAMPAIGNS OF THUTMOSE III.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It is likely that Thutmose III engaged in a smaller campaign against the Canaanites under Hatshepsut. Upon his ascension, the kingdoms of the Canaanites and the kingdom of </a:t>
            </a:r>
            <a:r>
              <a:rPr lang="en-US" sz="2400" b="1" dirty="0" err="1">
                <a:latin typeface="Arial" panose="020B0604020202020204" pitchFamily="34" charset="0"/>
                <a:cs typeface="Arial" panose="020B0604020202020204" pitchFamily="34" charset="0"/>
              </a:rPr>
              <a:t>Mittani</a:t>
            </a:r>
            <a:r>
              <a:rPr lang="en-US" sz="2400" b="1" dirty="0">
                <a:latin typeface="Arial" panose="020B0604020202020204" pitchFamily="34" charset="0"/>
                <a:cs typeface="Arial" panose="020B0604020202020204" pitchFamily="34" charset="0"/>
              </a:rPr>
              <a:t> across the Euphrates River form an alliance to attack Egypt. At Megiddo, </a:t>
            </a:r>
            <a:r>
              <a:rPr lang="en-US" sz="2400" b="1" dirty="0" err="1">
                <a:latin typeface="Arial" panose="020B0604020202020204" pitchFamily="34" charset="0"/>
                <a:cs typeface="Arial" panose="020B0604020202020204" pitchFamily="34" charset="0"/>
              </a:rPr>
              <a:t>Thuthose</a:t>
            </a:r>
            <a:r>
              <a:rPr lang="en-US" sz="2400" b="1" dirty="0">
                <a:latin typeface="Arial" panose="020B0604020202020204" pitchFamily="34" charset="0"/>
                <a:cs typeface="Arial" panose="020B0604020202020204" pitchFamily="34" charset="0"/>
              </a:rPr>
              <a:t> III surprised them by entering a small narrow passage and defeated them. Thutmose </a:t>
            </a:r>
            <a:r>
              <a:rPr lang="en-US" sz="2400" b="1" dirty="0" err="1">
                <a:latin typeface="Arial" panose="020B0604020202020204" pitchFamily="34" charset="0"/>
                <a:cs typeface="Arial" panose="020B0604020202020204" pitchFamily="34" charset="0"/>
              </a:rPr>
              <a:t>rulee</a:t>
            </a:r>
            <a:r>
              <a:rPr lang="en-US" sz="2400" b="1" dirty="0">
                <a:latin typeface="Arial" panose="020B0604020202020204" pitchFamily="34" charset="0"/>
                <a:cs typeface="Arial" panose="020B0604020202020204" pitchFamily="34" charset="0"/>
              </a:rPr>
              <a:t> from Canaan across the Euphrates River.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 the south, he subdue the Nubia to gain their gold and trade. Thutmose III had expanded the rule of Egypt, conquering the known world during his time. He was the most powerful ruler of the world. Wealth poured into Egypt during the latter reign of Thutmose III.</a:t>
            </a:r>
          </a:p>
        </p:txBody>
      </p:sp>
    </p:spTree>
    <p:extLst>
      <p:ext uri="{BB962C8B-B14F-4D97-AF65-F5344CB8AC3E}">
        <p14:creationId xmlns:p14="http://schemas.microsoft.com/office/powerpoint/2010/main" val="426679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C78BE8-98F3-C7AB-38F4-9CD3BB1BDBF0}"/>
              </a:ext>
            </a:extLst>
          </p:cNvPr>
          <p:cNvSpPr txBox="1"/>
          <p:nvPr/>
        </p:nvSpPr>
        <p:spPr>
          <a:xfrm>
            <a:off x="752819" y="531429"/>
            <a:ext cx="10686362" cy="6001643"/>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E3.  THE RELEVANCE OF THUTMOSE III TO THE EXODUS.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  The Military Prowess of Thutmose III.</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historical background of Thutmose III shows that he was a mighty warrior defeating all other warriors. He defeated all the other gods of the Nubian, Canaanites, and the </a:t>
            </a:r>
            <a:r>
              <a:rPr lang="en-US" sz="2400" b="1" dirty="0" err="1">
                <a:latin typeface="Arial" panose="020B0604020202020204" pitchFamily="34" charset="0"/>
                <a:cs typeface="Arial" panose="020B0604020202020204" pitchFamily="34" charset="0"/>
              </a:rPr>
              <a:t>Mittani</a:t>
            </a:r>
            <a:r>
              <a:rPr lang="en-US" sz="2400" b="1" dirty="0">
                <a:latin typeface="Arial" panose="020B0604020202020204" pitchFamily="34" charset="0"/>
                <a:cs typeface="Arial" panose="020B0604020202020204" pitchFamily="34" charset="0"/>
              </a:rPr>
              <a:t>. He was the greatest warrior pharaoh of his time. No one dared to oppose Thutmose III.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Could it be that after Thutmose III’s victories led him to say to Moses,  “2 Pharaoh said, “Who is the LORD, that I should obey him and let Israel go? I do not know the LORD and I will not let Israel go”?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Thutmose had defeated all the other deities that he conquered. He had disdain and disrespect for the God of Moses who doesn’t have an army to compel him to let the Hebrews go and worship the LORD.</a:t>
            </a:r>
          </a:p>
        </p:txBody>
      </p:sp>
    </p:spTree>
    <p:extLst>
      <p:ext uri="{BB962C8B-B14F-4D97-AF65-F5344CB8AC3E}">
        <p14:creationId xmlns:p14="http://schemas.microsoft.com/office/powerpoint/2010/main" val="809620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7651F5-A825-7A91-ECFD-003A744E6D57}"/>
              </a:ext>
            </a:extLst>
          </p:cNvPr>
          <p:cNvSpPr txBox="1"/>
          <p:nvPr/>
        </p:nvSpPr>
        <p:spPr>
          <a:xfrm>
            <a:off x="763836" y="550030"/>
            <a:ext cx="10803875" cy="489364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E3b. The Death of Thutmose III firstborn 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Thutmose III, firstborn son, Amenemhat was born to him from his wife,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Satiah</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 was the crowned prince with the title, “prince of cow.” </a:t>
            </a:r>
            <a:r>
              <a:rPr lang="en-US" sz="2400" b="1" dirty="0">
                <a:solidFill>
                  <a:prstClr val="black"/>
                </a:solidFill>
                <a:latin typeface="Arial" panose="020B0604020202020204" pitchFamily="34" charset="0"/>
                <a:cs typeface="Arial" panose="020B0604020202020204" pitchFamily="34" charset="0"/>
              </a:rPr>
              <a:t>The cause of his death is unknown, but his tomb is in the Valley of the Kings.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unlikely that Amenemhat was a baby/boy prince but a man since Thutmose III reign between the 24 and 33 year of his reign.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Thutmos</a:t>
            </a:r>
            <a:r>
              <a:rPr lang="en-US" sz="2400" b="1" dirty="0">
                <a:solidFill>
                  <a:prstClr val="black"/>
                </a:solidFill>
                <a:latin typeface="Arial" panose="020B0604020202020204" pitchFamily="34" charset="0"/>
                <a:cs typeface="Arial" panose="020B0604020202020204" pitchFamily="34" charset="0"/>
              </a:rPr>
              <a:t>e III had 9 children through other wives. It doesn’t appear that Amenemhat died in one of Thutmose’s military campaign.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Did the Angel of Death strike down Thutmose III’s firstborn son?</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0494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800A1-D73A-A45A-7D9C-1F9C6FF015C0}"/>
              </a:ext>
            </a:extLst>
          </p:cNvPr>
          <p:cNvSpPr txBox="1"/>
          <p:nvPr/>
        </p:nvSpPr>
        <p:spPr>
          <a:xfrm>
            <a:off x="760164" y="694063"/>
            <a:ext cx="10774496" cy="378565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E3c.  The Wealth of Thutmose III.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With Thutmose III conquering and receiving tributes from foreign countries and rulers, Egypt was wealthy. In the 9 plagues, Egypt experienced a temporary loss of livestock and agriculture. Egypt still had her wealth of gold and trade with the Hebrews doing their work.</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With the death of the 10 plague, Egypt loss its slaves and its riches. Could it be true that as God promised the descendants of Abraham that the will leave the land with riches and did under Thutmose III? </a:t>
            </a:r>
          </a:p>
        </p:txBody>
      </p:sp>
    </p:spTree>
    <p:extLst>
      <p:ext uri="{BB962C8B-B14F-4D97-AF65-F5344CB8AC3E}">
        <p14:creationId xmlns:p14="http://schemas.microsoft.com/office/powerpoint/2010/main" val="658637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632F4B-3268-1037-3A25-B3199150824E}"/>
              </a:ext>
            </a:extLst>
          </p:cNvPr>
          <p:cNvPicPr>
            <a:picLocks noGrp="1" noChangeAspect="1"/>
          </p:cNvPicPr>
          <p:nvPr>
            <p:ph idx="1"/>
          </p:nvPr>
        </p:nvPicPr>
        <p:blipFill>
          <a:blip r:embed="rId2"/>
          <a:stretch>
            <a:fillRect/>
          </a:stretch>
        </p:blipFill>
        <p:spPr>
          <a:xfrm>
            <a:off x="779847" y="1466396"/>
            <a:ext cx="3469505" cy="4351338"/>
          </a:xfrm>
          <a:prstGeom prst="rect">
            <a:avLst/>
          </a:prstGeom>
        </p:spPr>
      </p:pic>
      <p:pic>
        <p:nvPicPr>
          <p:cNvPr id="5" name="Picture 4">
            <a:extLst>
              <a:ext uri="{FF2B5EF4-FFF2-40B4-BE49-F238E27FC236}">
                <a16:creationId xmlns:a16="http://schemas.microsoft.com/office/drawing/2014/main" id="{D0ACEE38-87C0-EAD4-805E-31D91C789FDD}"/>
              </a:ext>
            </a:extLst>
          </p:cNvPr>
          <p:cNvPicPr>
            <a:picLocks noChangeAspect="1"/>
          </p:cNvPicPr>
          <p:nvPr/>
        </p:nvPicPr>
        <p:blipFill>
          <a:blip r:embed="rId3"/>
          <a:stretch>
            <a:fillRect/>
          </a:stretch>
        </p:blipFill>
        <p:spPr>
          <a:xfrm>
            <a:off x="4491719" y="1476601"/>
            <a:ext cx="7378446" cy="4381500"/>
          </a:xfrm>
          <a:prstGeom prst="rect">
            <a:avLst/>
          </a:prstGeom>
        </p:spPr>
      </p:pic>
      <p:sp>
        <p:nvSpPr>
          <p:cNvPr id="6" name="TextBox 5">
            <a:extLst>
              <a:ext uri="{FF2B5EF4-FFF2-40B4-BE49-F238E27FC236}">
                <a16:creationId xmlns:a16="http://schemas.microsoft.com/office/drawing/2014/main" id="{04EF4FF6-08BD-F4DA-28E2-66F0A65AC934}"/>
              </a:ext>
            </a:extLst>
          </p:cNvPr>
          <p:cNvSpPr txBox="1"/>
          <p:nvPr/>
        </p:nvSpPr>
        <p:spPr>
          <a:xfrm>
            <a:off x="3385458" y="707572"/>
            <a:ext cx="6357256"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PICTURE AND TOMB OF THUTMOSE III</a:t>
            </a:r>
            <a:r>
              <a:rPr lang="en-US" sz="2400" b="1" dirty="0"/>
              <a:t>.</a:t>
            </a:r>
          </a:p>
        </p:txBody>
      </p:sp>
    </p:spTree>
    <p:extLst>
      <p:ext uri="{BB962C8B-B14F-4D97-AF65-F5344CB8AC3E}">
        <p14:creationId xmlns:p14="http://schemas.microsoft.com/office/powerpoint/2010/main" val="522098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C9467-CE98-A26D-1B5A-C94C6B248FB1}"/>
              </a:ext>
            </a:extLst>
          </p:cNvPr>
          <p:cNvSpPr txBox="1"/>
          <p:nvPr/>
        </p:nvSpPr>
        <p:spPr>
          <a:xfrm>
            <a:off x="747311" y="520511"/>
            <a:ext cx="10697378" cy="581697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E3d. The Diminish Military Might of Egypt.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Egypt suffered the loss of their firstborn sons and were grieving in burial of them. With Pharaoh commanding his army to pursue and capture the Hebrew slaves, they entered the departed Reed Sea. The Biblical record states that the army and chariots drowned. They suffered a military disaster with the loss of chariots and men.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Historical records states that Amenhotep II became pharaoh after his father’s death. This gave time for Egypt to raise up another generation of soldiers. Amenhotep II made incursion into Canaan, possibly to replace the loss slaves. He was a weaken pharaoh compared to his father, Thutmose III.</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 Amenhotep II the surviving son of the 10</a:t>
            </a:r>
            <a:r>
              <a:rPr lang="en-US" sz="2400" b="1" baseline="30000" dirty="0">
                <a:latin typeface="Arial" panose="020B0604020202020204" pitchFamily="34" charset="0"/>
                <a:cs typeface="Arial" panose="020B0604020202020204" pitchFamily="34" charset="0"/>
              </a:rPr>
              <a:t>th</a:t>
            </a:r>
            <a:r>
              <a:rPr lang="en-US" sz="2400" b="1" dirty="0">
                <a:latin typeface="Arial" panose="020B0604020202020204" pitchFamily="34" charset="0"/>
                <a:cs typeface="Arial" panose="020B0604020202020204" pitchFamily="34" charset="0"/>
              </a:rPr>
              <a:t> plague or as some scholars suggest that he may be the pharaoh that Moses confronted?</a:t>
            </a:r>
          </a:p>
        </p:txBody>
      </p:sp>
    </p:spTree>
    <p:extLst>
      <p:ext uri="{BB962C8B-B14F-4D97-AF65-F5344CB8AC3E}">
        <p14:creationId xmlns:p14="http://schemas.microsoft.com/office/powerpoint/2010/main" val="3827310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36A35-99C1-8CCA-F2F0-CBF342A6A4B6}"/>
              </a:ext>
            </a:extLst>
          </p:cNvPr>
          <p:cNvPicPr>
            <a:picLocks noChangeAspect="1"/>
          </p:cNvPicPr>
          <p:nvPr/>
        </p:nvPicPr>
        <p:blipFill>
          <a:blip r:embed="rId2"/>
          <a:stretch>
            <a:fillRect/>
          </a:stretch>
        </p:blipFill>
        <p:spPr>
          <a:xfrm>
            <a:off x="637149" y="638290"/>
            <a:ext cx="3905250" cy="5857875"/>
          </a:xfrm>
          <a:prstGeom prst="rect">
            <a:avLst/>
          </a:prstGeom>
        </p:spPr>
      </p:pic>
      <p:pic>
        <p:nvPicPr>
          <p:cNvPr id="5" name="Picture 4">
            <a:extLst>
              <a:ext uri="{FF2B5EF4-FFF2-40B4-BE49-F238E27FC236}">
                <a16:creationId xmlns:a16="http://schemas.microsoft.com/office/drawing/2014/main" id="{DABD6718-EF07-6495-B514-F3B7505289E0}"/>
              </a:ext>
            </a:extLst>
          </p:cNvPr>
          <p:cNvPicPr>
            <a:picLocks noChangeAspect="1"/>
          </p:cNvPicPr>
          <p:nvPr/>
        </p:nvPicPr>
        <p:blipFill>
          <a:blip r:embed="rId3"/>
          <a:stretch>
            <a:fillRect/>
          </a:stretch>
        </p:blipFill>
        <p:spPr>
          <a:xfrm>
            <a:off x="5404003" y="2212669"/>
            <a:ext cx="5981700" cy="3600450"/>
          </a:xfrm>
          <a:prstGeom prst="rect">
            <a:avLst/>
          </a:prstGeom>
        </p:spPr>
      </p:pic>
      <p:sp>
        <p:nvSpPr>
          <p:cNvPr id="6" name="TextBox 5">
            <a:extLst>
              <a:ext uri="{FF2B5EF4-FFF2-40B4-BE49-F238E27FC236}">
                <a16:creationId xmlns:a16="http://schemas.microsoft.com/office/drawing/2014/main" id="{C218EB0A-63E3-7DA2-7C7B-BF279FB0A380}"/>
              </a:ext>
            </a:extLst>
          </p:cNvPr>
          <p:cNvSpPr txBox="1"/>
          <p:nvPr/>
        </p:nvSpPr>
        <p:spPr>
          <a:xfrm>
            <a:off x="5111827" y="815253"/>
            <a:ext cx="6566053"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PICTURE OF AMENHOTEP II AND HIS BURIAL TOMB FROM THE VALLEY OF THE KINGS.</a:t>
            </a:r>
          </a:p>
        </p:txBody>
      </p:sp>
    </p:spTree>
    <p:extLst>
      <p:ext uri="{BB962C8B-B14F-4D97-AF65-F5344CB8AC3E}">
        <p14:creationId xmlns:p14="http://schemas.microsoft.com/office/powerpoint/2010/main" val="3989011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E5352C-8E34-096D-0F8C-CBFCC77852E9}"/>
              </a:ext>
            </a:extLst>
          </p:cNvPr>
          <p:cNvSpPr txBox="1"/>
          <p:nvPr/>
        </p:nvSpPr>
        <p:spPr>
          <a:xfrm>
            <a:off x="844341" y="522607"/>
            <a:ext cx="10686361" cy="532453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  KEY OBSERVATIONS ON </a:t>
            </a:r>
            <a:r>
              <a:rPr lang="en-US" sz="2800" b="1" dirty="0">
                <a:latin typeface="Arial" panose="020B0604020202020204" pitchFamily="34" charset="0"/>
                <a:cs typeface="Arial" panose="020B0604020202020204" pitchFamily="34" charset="0"/>
              </a:rPr>
              <a:t>GENESIS 12, 15</a:t>
            </a:r>
          </a:p>
          <a:p>
            <a:pPr algn="ctr"/>
            <a:endParaRPr lang="en-US" sz="16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become a nation.</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be blessed and whoever curses them</a:t>
            </a:r>
          </a:p>
          <a:p>
            <a:r>
              <a:rPr lang="en-US" sz="2400" b="1" dirty="0">
                <a:latin typeface="Arial" panose="020B0604020202020204" pitchFamily="34" charset="0"/>
                <a:cs typeface="Arial" panose="020B0604020202020204" pitchFamily="34" charset="0"/>
              </a:rPr>
              <a:t>          will be cursed.</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be in a foreign land for 400 years.</a:t>
            </a: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be enslaved and mistreated.</a:t>
            </a: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be delivered by God and leave with </a:t>
            </a:r>
          </a:p>
          <a:p>
            <a:r>
              <a:rPr lang="en-US" sz="2400" b="1" dirty="0">
                <a:latin typeface="Arial" panose="020B0604020202020204" pitchFamily="34" charset="0"/>
                <a:cs typeface="Arial" panose="020B0604020202020204" pitchFamily="34" charset="0"/>
              </a:rPr>
              <a:t>               riches from that country.</a:t>
            </a:r>
            <a:r>
              <a:rPr lang="en-US" sz="2800" b="1" dirty="0">
                <a:latin typeface="Arial" panose="020B0604020202020204" pitchFamily="34" charset="0"/>
                <a:cs typeface="Arial" panose="020B0604020202020204" pitchFamily="34" charset="0"/>
              </a:rPr>
              <a:t> </a:t>
            </a: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return to the Promised Land in the    </a:t>
            </a:r>
          </a:p>
          <a:p>
            <a:r>
              <a:rPr lang="en-US" sz="2400" b="1" dirty="0">
                <a:latin typeface="Arial" panose="020B0604020202020204" pitchFamily="34" charset="0"/>
                <a:cs typeface="Arial" panose="020B0604020202020204" pitchFamily="34" charset="0"/>
              </a:rPr>
              <a:t>               “fourth” generation.</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  </a:t>
            </a:r>
            <a:r>
              <a:rPr lang="en-US" sz="2400" b="1" dirty="0">
                <a:latin typeface="Arial" panose="020B0604020202020204" pitchFamily="34" charset="0"/>
                <a:cs typeface="Arial" panose="020B0604020202020204" pitchFamily="34" charset="0"/>
              </a:rPr>
              <a:t>Abram’s descendants will occupy the Promised Land.</a:t>
            </a:r>
          </a:p>
          <a:p>
            <a:r>
              <a:rPr lang="en-US" sz="2400" b="1" dirty="0">
                <a:latin typeface="Arial" panose="020B0604020202020204" pitchFamily="34" charset="0"/>
                <a:cs typeface="Arial" panose="020B0604020202020204" pitchFamily="34" charset="0"/>
              </a:rPr>
              <a:t>      •  A descendant of Abram will bless the whole earth.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5276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A7BB4-7B7F-201D-2485-E495DE41597B}"/>
              </a:ext>
            </a:extLst>
          </p:cNvPr>
          <p:cNvSpPr txBox="1"/>
          <p:nvPr/>
        </p:nvSpPr>
        <p:spPr>
          <a:xfrm>
            <a:off x="648159" y="716096"/>
            <a:ext cx="10895682" cy="575542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SUMMARY: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There is debate on who is the pharaoh that Moses faced whether the lineage of Ahmose I or the lineage of Ramses.  There are pros and cons for both viewpoint.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God promised to Abraham his descendants will be a great people group, living in a foreign land, being enslaved, leaving with the riches of that land, and returning to the Promised Land.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Exodus 1-15 records how God fulfilled his promise to Abraham and to his descendants. Looking at the Egyptian history, I suggest that the Exodus 1-2 account takes places during the reign of Ahmose I and his sons.</a:t>
            </a:r>
          </a:p>
          <a:p>
            <a:endParaRPr lang="en-US" sz="2800" b="1" dirty="0"/>
          </a:p>
          <a:p>
            <a:endParaRPr lang="en-US" sz="2800" b="1" dirty="0"/>
          </a:p>
        </p:txBody>
      </p:sp>
    </p:spTree>
    <p:extLst>
      <p:ext uri="{BB962C8B-B14F-4D97-AF65-F5344CB8AC3E}">
        <p14:creationId xmlns:p14="http://schemas.microsoft.com/office/powerpoint/2010/main" val="736942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5FBC29-2689-1925-013A-CB7092793D16}"/>
              </a:ext>
            </a:extLst>
          </p:cNvPr>
          <p:cNvSpPr txBox="1"/>
          <p:nvPr/>
        </p:nvSpPr>
        <p:spPr>
          <a:xfrm>
            <a:off x="705079" y="495759"/>
            <a:ext cx="10939750" cy="452431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ACKNOWLEDGEMENTS: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information and references on the pharaohs are based on the reading on the internet. The compilation of information comes from several sources that includes the following: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Ancient Egypt Info</a:t>
            </a:r>
          </a:p>
          <a:p>
            <a:r>
              <a:rPr lang="en-US" sz="2400" b="1" dirty="0">
                <a:latin typeface="Arial" panose="020B0604020202020204" pitchFamily="34" charset="0"/>
                <a:cs typeface="Arial" panose="020B0604020202020204" pitchFamily="34" charset="0"/>
              </a:rPr>
              <a:t>Biblical Archaeology</a:t>
            </a:r>
          </a:p>
          <a:p>
            <a:r>
              <a:rPr lang="en-US" sz="2400" b="1" dirty="0">
                <a:latin typeface="Arial" panose="020B0604020202020204" pitchFamily="34" charset="0"/>
                <a:cs typeface="Arial" panose="020B0604020202020204" pitchFamily="34" charset="0"/>
              </a:rPr>
              <a:t>The Encyclopedia Britannica</a:t>
            </a:r>
          </a:p>
          <a:p>
            <a:r>
              <a:rPr lang="en-US" sz="2400" b="1" dirty="0" err="1">
                <a:latin typeface="Arial" panose="020B0604020202020204" pitchFamily="34" charset="0"/>
                <a:cs typeface="Arial" panose="020B0604020202020204" pitchFamily="34" charset="0"/>
              </a:rPr>
              <a:t>History.Com</a:t>
            </a: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World History</a:t>
            </a:r>
          </a:p>
          <a:p>
            <a:r>
              <a:rPr lang="en-US" sz="2400" b="1" dirty="0">
                <a:latin typeface="Arial" panose="020B0604020202020204" pitchFamily="34" charset="0"/>
                <a:cs typeface="Arial" panose="020B0604020202020204" pitchFamily="34" charset="0"/>
              </a:rPr>
              <a:t>Photos from online from Microsoft on the Pharaohs</a:t>
            </a:r>
          </a:p>
        </p:txBody>
      </p:sp>
    </p:spTree>
    <p:extLst>
      <p:ext uri="{BB962C8B-B14F-4D97-AF65-F5344CB8AC3E}">
        <p14:creationId xmlns:p14="http://schemas.microsoft.com/office/powerpoint/2010/main" val="373643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048FC-3AAE-4CB1-4FF8-C78D5E5A049C}"/>
              </a:ext>
            </a:extLst>
          </p:cNvPr>
          <p:cNvSpPr txBox="1"/>
          <p:nvPr/>
        </p:nvSpPr>
        <p:spPr>
          <a:xfrm>
            <a:off x="837281" y="528809"/>
            <a:ext cx="10256704" cy="489364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  KEY QUESTIONS ON GENESIS 15:12-16</a:t>
            </a:r>
          </a:p>
          <a:p>
            <a:pPr algn="ct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1.  How will God bring Abram’s descendants to that country?</a:t>
            </a:r>
          </a:p>
          <a:p>
            <a:pPr marL="457200" indent="-457200">
              <a:buAutoNum type="arabicPeriod"/>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2.  How will the Abram’s descendants be enslaved and by whom? </a:t>
            </a:r>
          </a:p>
          <a:p>
            <a:pPr marL="457200" indent="-457200">
              <a:buAutoNum type="arabicPeriod"/>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3.  How will God delivered Abram’s descendants from that  </a:t>
            </a:r>
          </a:p>
          <a:p>
            <a:r>
              <a:rPr lang="en-US" sz="2400" b="1" dirty="0">
                <a:latin typeface="Arial" panose="020B0604020202020204" pitchFamily="34" charset="0"/>
                <a:cs typeface="Arial" panose="020B0604020202020204" pitchFamily="34" charset="0"/>
              </a:rPr>
              <a:t>           country?</a:t>
            </a:r>
          </a:p>
          <a:p>
            <a:pPr marL="457200" indent="-457200">
              <a:buAutoNum type="arabicPeriod"/>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4.  How and who are the individuals who belongs to the “fourth   </a:t>
            </a:r>
          </a:p>
          <a:p>
            <a:r>
              <a:rPr lang="en-US" sz="2400" b="1" dirty="0">
                <a:latin typeface="Arial" panose="020B0604020202020204" pitchFamily="34" charset="0"/>
                <a:cs typeface="Arial" panose="020B0604020202020204" pitchFamily="34" charset="0"/>
              </a:rPr>
              <a:t>           generation” of Abram’s descendants? </a:t>
            </a:r>
          </a:p>
          <a:p>
            <a:pPr marL="457200" indent="-457200">
              <a:buAutoNum type="arabicPeriod"/>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5.  How will Abram’s descendants enter into the Promised Land?</a:t>
            </a:r>
          </a:p>
        </p:txBody>
      </p:sp>
    </p:spTree>
    <p:extLst>
      <p:ext uri="{BB962C8B-B14F-4D97-AF65-F5344CB8AC3E}">
        <p14:creationId xmlns:p14="http://schemas.microsoft.com/office/powerpoint/2010/main" val="7414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79AC4E-A3C4-F023-17D9-3410C515BC58}"/>
              </a:ext>
            </a:extLst>
          </p:cNvPr>
          <p:cNvSpPr txBox="1"/>
          <p:nvPr/>
        </p:nvSpPr>
        <p:spPr>
          <a:xfrm>
            <a:off x="928171" y="495759"/>
            <a:ext cx="10335658" cy="5262979"/>
          </a:xfrm>
          <a:prstGeom prst="rect">
            <a:avLst/>
          </a:prstGeom>
          <a:noFill/>
        </p:spPr>
        <p:txBody>
          <a:bodyPr wrap="square" rtlCol="0">
            <a:spAutoFit/>
          </a:bodyPr>
          <a:lstStyle/>
          <a:p>
            <a:pPr marL="514350" indent="-514350">
              <a:buAutoNum type="romanUcPeriod" startAt="2"/>
            </a:pPr>
            <a:r>
              <a:rPr lang="en-US" sz="2400" b="1" dirty="0">
                <a:latin typeface="Arial" panose="020B0604020202020204" pitchFamily="34" charset="0"/>
                <a:cs typeface="Arial" panose="020B0604020202020204" pitchFamily="34" charset="0"/>
              </a:rPr>
              <a:t>THE SOVEREIGNTY OF GOD OVER ISRAEL AND EGYPT.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  GOD LEADS ABRAHAM’S DESCENDANTS INTO EGYPT.</a:t>
            </a:r>
          </a:p>
          <a:p>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      Joseph says this to his brothers in Genesis 50, “</a:t>
            </a:r>
            <a:r>
              <a:rPr lang="en-US" sz="2400" b="1" i="0" baseline="30000" dirty="0">
                <a:solidFill>
                  <a:srgbClr val="000000"/>
                </a:solidFill>
                <a:effectLst/>
                <a:latin typeface="Arial" panose="020B0604020202020204" pitchFamily="34" charset="0"/>
                <a:cs typeface="Arial" panose="020B0604020202020204" pitchFamily="34" charset="0"/>
              </a:rPr>
              <a:t>19 </a:t>
            </a:r>
            <a:r>
              <a:rPr lang="en-US" sz="2400" b="1" i="0" dirty="0">
                <a:solidFill>
                  <a:srgbClr val="000000"/>
                </a:solidFill>
                <a:effectLst/>
                <a:latin typeface="Arial" panose="020B0604020202020204" pitchFamily="34" charset="0"/>
                <a:cs typeface="Arial" panose="020B0604020202020204" pitchFamily="34" charset="0"/>
              </a:rPr>
              <a:t>But Joseph said to them, “Don’t be afraid. Am I in the place of God? </a:t>
            </a:r>
            <a:r>
              <a:rPr lang="en-US" sz="2400" b="1" i="0" baseline="30000" dirty="0">
                <a:solidFill>
                  <a:srgbClr val="000000"/>
                </a:solidFill>
                <a:effectLst/>
                <a:latin typeface="Arial" panose="020B0604020202020204" pitchFamily="34" charset="0"/>
                <a:cs typeface="Arial" panose="020B0604020202020204" pitchFamily="34" charset="0"/>
              </a:rPr>
              <a:t>20 </a:t>
            </a:r>
            <a:r>
              <a:rPr lang="en-US" sz="2400" b="1" i="0" dirty="0">
                <a:solidFill>
                  <a:srgbClr val="000000"/>
                </a:solidFill>
                <a:effectLst/>
                <a:latin typeface="Arial" panose="020B0604020202020204" pitchFamily="34" charset="0"/>
                <a:cs typeface="Arial" panose="020B0604020202020204" pitchFamily="34" charset="0"/>
              </a:rPr>
              <a:t>You intended to harm me, but God intended it for good to accomplish what is now being done, the saving of many lives. </a:t>
            </a:r>
            <a:r>
              <a:rPr lang="en-US" sz="2400" b="1" i="0" baseline="30000" dirty="0">
                <a:solidFill>
                  <a:srgbClr val="000000"/>
                </a:solidFill>
                <a:effectLst/>
                <a:latin typeface="Arial" panose="020B0604020202020204" pitchFamily="34" charset="0"/>
                <a:cs typeface="Arial" panose="020B0604020202020204" pitchFamily="34" charset="0"/>
              </a:rPr>
              <a:t>21 </a:t>
            </a:r>
            <a:r>
              <a:rPr lang="en-US" sz="2400" b="1" i="0" dirty="0">
                <a:solidFill>
                  <a:srgbClr val="000000"/>
                </a:solidFill>
                <a:effectLst/>
                <a:latin typeface="Arial" panose="020B0604020202020204" pitchFamily="34" charset="0"/>
                <a:cs typeface="Arial" panose="020B0604020202020204" pitchFamily="34" charset="0"/>
              </a:rPr>
              <a:t>So then, don’t be afraid. I will provide for you and your children.” And he reassured them and spoke kindly to them.” </a:t>
            </a:r>
          </a:p>
          <a:p>
            <a:endParaRPr lang="en-US" sz="2400" b="1" dirty="0">
              <a:solidFill>
                <a:srgbClr val="000000"/>
              </a:solidFill>
              <a:latin typeface="Arial" panose="020B0604020202020204" pitchFamily="34" charset="0"/>
              <a:cs typeface="Arial" panose="020B0604020202020204" pitchFamily="34" charset="0"/>
            </a:endParaRPr>
          </a:p>
          <a:p>
            <a:r>
              <a:rPr lang="en-US" sz="2400" b="1" dirty="0">
                <a:solidFill>
                  <a:srgbClr val="000000"/>
                </a:solidFill>
                <a:latin typeface="Arial" panose="020B0604020202020204" pitchFamily="34" charset="0"/>
                <a:cs typeface="Arial" panose="020B0604020202020204" pitchFamily="34" charset="0"/>
              </a:rPr>
              <a:t>     Joseph is sold by his brothers into Egypt and rises to be Prime Minister of Egypt. This is the beginning of the 400 years into a foreign land in Egypt.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03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79AC4E-A3C4-F023-17D9-3410C515BC58}"/>
              </a:ext>
            </a:extLst>
          </p:cNvPr>
          <p:cNvSpPr txBox="1"/>
          <p:nvPr/>
        </p:nvSpPr>
        <p:spPr>
          <a:xfrm>
            <a:off x="928171" y="495759"/>
            <a:ext cx="10187848" cy="6001643"/>
          </a:xfrm>
          <a:prstGeom prst="rect">
            <a:avLst/>
          </a:prstGeom>
          <a:noFill/>
        </p:spPr>
        <p:txBody>
          <a:bodyPr wrap="square" rtlCol="0">
            <a:spAutoFit/>
          </a:bodyPr>
          <a:lstStyle/>
          <a:p>
            <a:pPr marL="457200" indent="-457200">
              <a:buAutoNum type="alphaUcPeriod" startAt="2"/>
            </a:pPr>
            <a:r>
              <a:rPr lang="en-US" sz="2400" b="1" dirty="0">
                <a:latin typeface="Arial" panose="020B0604020202020204" pitchFamily="34" charset="0"/>
                <a:cs typeface="Arial" panose="020B0604020202020204" pitchFamily="34" charset="0"/>
              </a:rPr>
              <a:t>GOD RAISES UP THE PHARAOHS OF EGYPT.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The Apostle Paul says in Rom. 9, </a:t>
            </a:r>
            <a:r>
              <a:rPr lang="en-US" sz="2400" b="1" dirty="0">
                <a:solidFill>
                  <a:srgbClr val="FF0000"/>
                </a:solidFill>
              </a:rPr>
              <a:t>“</a:t>
            </a:r>
            <a:r>
              <a:rPr lang="en-US" sz="2400" b="1" dirty="0">
                <a:solidFill>
                  <a:srgbClr val="FF0000"/>
                </a:solidFill>
                <a:latin typeface="Arial" panose="020B0604020202020204" pitchFamily="34" charset="0"/>
                <a:cs typeface="Arial" panose="020B0604020202020204" pitchFamily="34" charset="0"/>
              </a:rPr>
              <a:t>16 It does not, therefore, depend on human desire or effort, but on God’s mercy. 17 For Scripture says to Pharaoh: “I raised you up for this very purpose, that I might display my power in you and that my name might be proclaimed in all the earth.”[g] 18 Therefore God has mercy on whom he wants to have mercy, and he hardens whom he wants to harden.” </a:t>
            </a:r>
          </a:p>
          <a:p>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Joseph rises to become Prime Minister of Egypt most likely under the reign of the Hyksos. The Israelites were blessed under the rule of the Hyksos but became enslaved under the Pharaohs of Egypt. The New Kingdom of Egypt brought a new pharaoh and a new dynasty that ultimately leads to the Hebrews leaving Egypt to the Promised Land.</a:t>
            </a:r>
          </a:p>
        </p:txBody>
      </p:sp>
    </p:spTree>
    <p:extLst>
      <p:ext uri="{BB962C8B-B14F-4D97-AF65-F5344CB8AC3E}">
        <p14:creationId xmlns:p14="http://schemas.microsoft.com/office/powerpoint/2010/main" val="255295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61823-FB06-8283-C0AF-C1E0867001AD}"/>
              </a:ext>
            </a:extLst>
          </p:cNvPr>
          <p:cNvSpPr txBox="1"/>
          <p:nvPr/>
        </p:nvSpPr>
        <p:spPr>
          <a:xfrm>
            <a:off x="126694" y="276563"/>
            <a:ext cx="11938611" cy="6001643"/>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C.  GOD RAISES UP THE PHARAOH’S OF EGYPT</a:t>
            </a:r>
          </a:p>
          <a:p>
            <a:r>
              <a:rPr lang="en-US" sz="2400" b="1" dirty="0">
                <a:solidFill>
                  <a:srgbClr val="FF0000"/>
                </a:solidFill>
                <a:latin typeface="Arial" panose="020B0604020202020204" pitchFamily="34" charset="0"/>
                <a:cs typeface="Arial" panose="020B0604020202020204" pitchFamily="34" charset="0"/>
              </a:rPr>
              <a:t>            Old Kingdom (ca. 2675 - 2130 B.C.E)</a:t>
            </a:r>
          </a:p>
          <a:p>
            <a:r>
              <a:rPr lang="en-US" sz="2400" b="1" dirty="0">
                <a:latin typeface="Arial" panose="020B0604020202020204" pitchFamily="34" charset="0"/>
                <a:cs typeface="Arial" panose="020B0604020202020204" pitchFamily="34" charset="0"/>
              </a:rPr>
              <a:t>                   Dynasty 3 (ca. 2675 - 2625 B.C.E.)                   Step Pyramids Begins</a:t>
            </a:r>
          </a:p>
          <a:p>
            <a:r>
              <a:rPr lang="en-US" sz="2400" b="1" dirty="0">
                <a:latin typeface="Arial" panose="020B0604020202020204" pitchFamily="34" charset="0"/>
                <a:cs typeface="Arial" panose="020B0604020202020204" pitchFamily="34" charset="0"/>
              </a:rPr>
              <a:t>                   Dynasty 4 (ca. 2625 - 2500 B.C.E)                    Giza Pyramids Begins</a:t>
            </a:r>
          </a:p>
          <a:p>
            <a:r>
              <a:rPr lang="en-US" sz="2400" b="1" dirty="0">
                <a:latin typeface="Arial" panose="020B0604020202020204" pitchFamily="34" charset="0"/>
                <a:cs typeface="Arial" panose="020B0604020202020204" pitchFamily="34" charset="0"/>
              </a:rPr>
              <a:t>                   Dynasty 5 (ca. 2500 - 2350 B.C.E.)</a:t>
            </a:r>
          </a:p>
          <a:p>
            <a:r>
              <a:rPr lang="en-US" sz="2400" b="1" dirty="0">
                <a:latin typeface="Arial" panose="020B0604020202020204" pitchFamily="34" charset="0"/>
                <a:cs typeface="Arial" panose="020B0604020202020204" pitchFamily="34" charset="0"/>
              </a:rPr>
              <a:t>                   Dynasty 6 (ca. 2350 - 2710 B.C.E)</a:t>
            </a:r>
          </a:p>
          <a:p>
            <a:r>
              <a:rPr lang="en-US" sz="2400" b="1" dirty="0">
                <a:latin typeface="Arial" panose="020B0604020202020204" pitchFamily="34" charset="0"/>
                <a:cs typeface="Arial" panose="020B0604020202020204" pitchFamily="34" charset="0"/>
              </a:rPr>
              <a:t>                   Dynasties 7-8 (ca. 2170 - 2130 B.C.E.)</a:t>
            </a:r>
          </a:p>
          <a:p>
            <a:r>
              <a:rPr lang="en-US" sz="2400" b="1" dirty="0">
                <a:solidFill>
                  <a:srgbClr val="FF0000"/>
                </a:solidFill>
                <a:latin typeface="Arial" panose="020B0604020202020204" pitchFamily="34" charset="0"/>
                <a:cs typeface="Arial" panose="020B0604020202020204" pitchFamily="34" charset="0"/>
              </a:rPr>
              <a:t>            First Intermediate Period (ca. 2130 - 1980 B.C.E.)  </a:t>
            </a:r>
            <a:r>
              <a:rPr lang="en-US" sz="2400" b="1" dirty="0">
                <a:latin typeface="Arial" panose="020B0604020202020204" pitchFamily="34" charset="0"/>
                <a:cs typeface="Arial" panose="020B0604020202020204" pitchFamily="34" charset="0"/>
              </a:rPr>
              <a:t>Karnack Temple Begins</a:t>
            </a:r>
          </a:p>
          <a:p>
            <a:r>
              <a:rPr lang="en-US" sz="2400" b="1" dirty="0">
                <a:latin typeface="Arial" panose="020B0604020202020204" pitchFamily="34" charset="0"/>
                <a:cs typeface="Arial" panose="020B0604020202020204" pitchFamily="34" charset="0"/>
              </a:rPr>
              <a:t>                   Dynasties 9-10 (ca. 2130 - 1970 B.C.E.)            Joseph in Egypt?</a:t>
            </a:r>
          </a:p>
          <a:p>
            <a:r>
              <a:rPr lang="en-US" sz="2400" b="1" dirty="0">
                <a:latin typeface="Arial" panose="020B0604020202020204" pitchFamily="34" charset="0"/>
                <a:cs typeface="Arial" panose="020B0604020202020204" pitchFamily="34" charset="0"/>
              </a:rPr>
              <a:t>                   Dynasty 11, Part I (ca. 2081 - 1980 B.C.E.)</a:t>
            </a:r>
          </a:p>
          <a:p>
            <a:r>
              <a:rPr lang="en-US" sz="2400" b="1" dirty="0">
                <a:solidFill>
                  <a:srgbClr val="FF0000"/>
                </a:solidFill>
                <a:latin typeface="Arial" panose="020B0604020202020204" pitchFamily="34" charset="0"/>
                <a:cs typeface="Arial" panose="020B0604020202020204" pitchFamily="34" charset="0"/>
              </a:rPr>
              <a:t>            Middle Kingdom (ca. 1980 - 1630 B.C.E.)</a:t>
            </a:r>
          </a:p>
          <a:p>
            <a:r>
              <a:rPr lang="en-US" sz="2400" b="1" dirty="0">
                <a:latin typeface="Arial" panose="020B0604020202020204" pitchFamily="34" charset="0"/>
                <a:cs typeface="Arial" panose="020B0604020202020204" pitchFamily="34" charset="0"/>
              </a:rPr>
              <a:t>                   Dynasty 11, Part II (ca. 1980 - 1938 B.C.E)</a:t>
            </a:r>
          </a:p>
          <a:p>
            <a:r>
              <a:rPr lang="en-US" sz="2400" b="1" dirty="0">
                <a:latin typeface="Arial" panose="020B0604020202020204" pitchFamily="34" charset="0"/>
                <a:cs typeface="Arial" panose="020B0604020202020204" pitchFamily="34" charset="0"/>
              </a:rPr>
              <a:t>                   Dynasty 12 (ca. 1938 - 1759 B.C.E.)</a:t>
            </a:r>
          </a:p>
          <a:p>
            <a:r>
              <a:rPr lang="en-US" sz="2400" b="1" dirty="0">
                <a:latin typeface="Arial" panose="020B0604020202020204" pitchFamily="34" charset="0"/>
                <a:cs typeface="Arial" panose="020B0604020202020204" pitchFamily="34" charset="0"/>
              </a:rPr>
              <a:t>                   Dynasty 13 (ca. 1759 - after 1630 B.C.E.)</a:t>
            </a:r>
          </a:p>
          <a:p>
            <a:r>
              <a:rPr lang="en-US" sz="2400" b="1" dirty="0">
                <a:latin typeface="Arial" panose="020B0604020202020204" pitchFamily="34" charset="0"/>
                <a:cs typeface="Arial" panose="020B0604020202020204" pitchFamily="34" charset="0"/>
              </a:rPr>
              <a:t>                   Dynasty 14 (dates uncertain, but contemporary with later </a:t>
            </a:r>
          </a:p>
          <a:p>
            <a:r>
              <a:rPr lang="en-US" sz="2400" b="1" dirty="0">
                <a:latin typeface="Arial" panose="020B0604020202020204" pitchFamily="34" charset="0"/>
                <a:cs typeface="Arial" panose="020B0604020202020204" pitchFamily="34" charset="0"/>
              </a:rPr>
              <a:t>                        Dynasty 13)</a:t>
            </a:r>
          </a:p>
        </p:txBody>
      </p:sp>
    </p:spTree>
    <p:extLst>
      <p:ext uri="{BB962C8B-B14F-4D97-AF65-F5344CB8AC3E}">
        <p14:creationId xmlns:p14="http://schemas.microsoft.com/office/powerpoint/2010/main" val="10244876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11466</TotalTime>
  <Words>4918</Words>
  <Application>Microsoft Office PowerPoint</Application>
  <PresentationFormat>Widescreen</PresentationFormat>
  <Paragraphs>362</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system-ui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Kingston Tong</dc:creator>
  <cp:lastModifiedBy>Michael Tong</cp:lastModifiedBy>
  <cp:revision>21</cp:revision>
  <dcterms:created xsi:type="dcterms:W3CDTF">2023-06-27T10:28:00Z</dcterms:created>
  <dcterms:modified xsi:type="dcterms:W3CDTF">2023-08-09T15:55:13Z</dcterms:modified>
</cp:coreProperties>
</file>